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60" r:id="rId6"/>
    <p:sldId id="261" r:id="rId7"/>
    <p:sldId id="258" r:id="rId8"/>
    <p:sldId id="270" r:id="rId9"/>
    <p:sldId id="268" r:id="rId10"/>
    <p:sldId id="269" r:id="rId11"/>
    <p:sldId id="265" r:id="rId12"/>
    <p:sldId id="266" r:id="rId13"/>
    <p:sldId id="267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16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15DCE-8C51-4B1F-85A0-09182CBF8C14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EEE5E-35D6-4859-A8EA-0EA20AFC448B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15DCE-8C51-4B1F-85A0-09182CBF8C14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EEE5E-35D6-4859-A8EA-0EA20AFC448B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15DCE-8C51-4B1F-85A0-09182CBF8C14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EEE5E-35D6-4859-A8EA-0EA20AFC448B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15DCE-8C51-4B1F-85A0-09182CBF8C14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EEE5E-35D6-4859-A8EA-0EA20AFC448B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15DCE-8C51-4B1F-85A0-09182CBF8C14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EEE5E-35D6-4859-A8EA-0EA20AFC448B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15DCE-8C51-4B1F-85A0-09182CBF8C14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EEE5E-35D6-4859-A8EA-0EA20AFC448B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15DCE-8C51-4B1F-85A0-09182CBF8C14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EEE5E-35D6-4859-A8EA-0EA20AFC448B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15DCE-8C51-4B1F-85A0-09182CBF8C14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EEE5E-35D6-4859-A8EA-0EA20AFC448B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15DCE-8C51-4B1F-85A0-09182CBF8C14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EEE5E-35D6-4859-A8EA-0EA20AFC448B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15DCE-8C51-4B1F-85A0-09182CBF8C14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EEE5E-35D6-4859-A8EA-0EA20AFC448B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15DCE-8C51-4B1F-85A0-09182CBF8C14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EEE5E-35D6-4859-A8EA-0EA20AFC448B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B15DCE-8C51-4B1F-85A0-09182CBF8C14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8EEE5E-35D6-4859-A8EA-0EA20AFC448B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фон фигура-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08000"/>
            <a:ext cx="9144000" cy="635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259632" y="507999"/>
            <a:ext cx="763284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sz="5200" b="1" dirty="0" smtClean="0">
                <a:solidFill>
                  <a:srgbClr val="C00000"/>
                </a:solidFill>
              </a:rPr>
              <a:t>Периметр</a:t>
            </a:r>
          </a:p>
          <a:p>
            <a:pPr algn="r"/>
            <a:r>
              <a:rPr lang="uk-UA" sz="5200" b="1" dirty="0" smtClean="0">
                <a:solidFill>
                  <a:srgbClr val="C00000"/>
                </a:solidFill>
              </a:rPr>
              <a:t>многокутника</a:t>
            </a:r>
            <a:endParaRPr lang="ru-RU" sz="52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76056" y="2363688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/>
              <a:t>Інтерактивна  презентація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фон2-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Button 4"/>
          <p:cNvSpPr>
            <a:spLocks noChangeArrowheads="1"/>
          </p:cNvSpPr>
          <p:nvPr/>
        </p:nvSpPr>
        <p:spPr bwMode="auto">
          <a:xfrm>
            <a:off x="2627784" y="2377165"/>
            <a:ext cx="795338" cy="5476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7030A0"/>
            </a:solidFill>
            <a:round/>
            <a:headEnd/>
            <a:tailEnd/>
          </a:ln>
        </p:spPr>
        <p:txBody>
          <a:bodyPr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 smtClean="0">
                <a:latin typeface="+mj-lt"/>
              </a:rPr>
              <a:t>4 см</a:t>
            </a:r>
            <a:endParaRPr lang="en-GB" altLang="en-US" b="1" dirty="0">
              <a:latin typeface="+mj-lt"/>
            </a:endParaRPr>
          </a:p>
        </p:txBody>
      </p:sp>
      <p:sp>
        <p:nvSpPr>
          <p:cNvPr id="11" name="Button 2"/>
          <p:cNvSpPr>
            <a:spLocks noChangeArrowheads="1"/>
          </p:cNvSpPr>
          <p:nvPr/>
        </p:nvSpPr>
        <p:spPr bwMode="auto">
          <a:xfrm>
            <a:off x="4860032" y="2017125"/>
            <a:ext cx="796925" cy="5477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7030A0"/>
            </a:solidFill>
            <a:round/>
            <a:headEnd/>
            <a:tailEnd/>
          </a:ln>
        </p:spPr>
        <p:txBody>
          <a:bodyPr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 smtClean="0"/>
              <a:t>6 см</a:t>
            </a:r>
            <a:endParaRPr lang="en-GB" altLang="en-US" b="1" dirty="0"/>
          </a:p>
        </p:txBody>
      </p:sp>
      <p:sp>
        <p:nvSpPr>
          <p:cNvPr id="12" name="Button 3"/>
          <p:cNvSpPr>
            <a:spLocks noChangeArrowheads="1"/>
          </p:cNvSpPr>
          <p:nvPr/>
        </p:nvSpPr>
        <p:spPr bwMode="auto">
          <a:xfrm>
            <a:off x="4139952" y="3889333"/>
            <a:ext cx="796925" cy="5477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7030A0"/>
            </a:solidFill>
            <a:round/>
            <a:headEnd/>
            <a:tailEnd/>
          </a:ln>
        </p:spPr>
        <p:txBody>
          <a:bodyPr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 smtClean="0"/>
              <a:t>4 см</a:t>
            </a:r>
            <a:endParaRPr lang="en-GB" altLang="en-US" b="1" dirty="0"/>
          </a:p>
        </p:txBody>
      </p:sp>
      <p:sp>
        <p:nvSpPr>
          <p:cNvPr id="13" name="Background"/>
          <p:cNvSpPr/>
          <p:nvPr/>
        </p:nvSpPr>
        <p:spPr>
          <a:xfrm>
            <a:off x="919163" y="5091113"/>
            <a:ext cx="7315200" cy="10017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5" name="Menu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6896100" y="5611813"/>
            <a:ext cx="1249363" cy="381000"/>
          </a:xfrm>
          <a:prstGeom prst="rect">
            <a:avLst/>
          </a:prstGeom>
          <a:solidFill>
            <a:srgbClr val="00B0F0"/>
          </a:solidFill>
          <a:ln w="9525">
            <a:solidFill>
              <a:srgbClr val="FFECA7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uk-UA" altLang="en-US" dirty="0" smtClean="0"/>
              <a:t>Меню</a:t>
            </a:r>
            <a:endParaRPr lang="en-GB" altLang="en-US" dirty="0"/>
          </a:p>
        </p:txBody>
      </p:sp>
      <p:sp>
        <p:nvSpPr>
          <p:cNvPr id="16" name="Show answer"/>
          <p:cNvSpPr txBox="1">
            <a:spLocks noChangeArrowheads="1"/>
          </p:cNvSpPr>
          <p:nvPr/>
        </p:nvSpPr>
        <p:spPr bwMode="auto">
          <a:xfrm>
            <a:off x="998538" y="5187950"/>
            <a:ext cx="1249362" cy="8048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uk-UA" altLang="en-US" b="1" dirty="0" smtClean="0">
                <a:solidFill>
                  <a:srgbClr val="7030A0"/>
                </a:solidFill>
              </a:rPr>
              <a:t>Відповідь</a:t>
            </a:r>
            <a:endParaRPr lang="en-GB" altLang="en-US" b="1" dirty="0">
              <a:solidFill>
                <a:srgbClr val="7030A0"/>
              </a:solidFill>
            </a:endParaRPr>
          </a:p>
        </p:txBody>
      </p:sp>
      <p:sp>
        <p:nvSpPr>
          <p:cNvPr id="17" name="Rectangle 8"/>
          <p:cNvSpPr/>
          <p:nvPr/>
        </p:nvSpPr>
        <p:spPr>
          <a:xfrm>
            <a:off x="2328863" y="5187950"/>
            <a:ext cx="4486275" cy="804863"/>
          </a:xfrm>
          <a:prstGeom prst="rect">
            <a:avLst/>
          </a:prstGeom>
          <a:solidFill>
            <a:schemeClr val="bg1"/>
          </a:solidFill>
          <a:ln>
            <a:solidFill>
              <a:srgbClr val="FFE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2843808" y="5435932"/>
            <a:ext cx="26642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uk-UA" altLang="en-US" b="1" dirty="0" smtClean="0"/>
              <a:t>4 см</a:t>
            </a:r>
            <a:r>
              <a:rPr lang="en-US" altLang="en-US" b="1" dirty="0" smtClean="0"/>
              <a:t> </a:t>
            </a:r>
            <a:r>
              <a:rPr lang="en-GB" altLang="en-US" b="1" dirty="0" smtClean="0"/>
              <a:t>  +   </a:t>
            </a:r>
            <a:r>
              <a:rPr lang="uk-UA" altLang="en-US" b="1" dirty="0" smtClean="0"/>
              <a:t>6 см</a:t>
            </a:r>
            <a:r>
              <a:rPr lang="en-GB" altLang="en-US" b="1" dirty="0" smtClean="0"/>
              <a:t>  +   </a:t>
            </a:r>
            <a:r>
              <a:rPr lang="uk-UA" altLang="en-US" b="1" dirty="0" smtClean="0"/>
              <a:t>4 см</a:t>
            </a:r>
            <a:r>
              <a:rPr lang="en-GB" altLang="en-US" b="1" dirty="0" smtClean="0"/>
              <a:t>   =</a:t>
            </a:r>
            <a:endParaRPr lang="en-GB" altLang="en-US" b="1" dirty="0"/>
          </a:p>
        </p:txBody>
      </p:sp>
      <p:sp>
        <p:nvSpPr>
          <p:cNvPr id="19" name="Reveal 1"/>
          <p:cNvSpPr txBox="1">
            <a:spLocks noChangeArrowheads="1"/>
          </p:cNvSpPr>
          <p:nvPr/>
        </p:nvSpPr>
        <p:spPr bwMode="auto">
          <a:xfrm>
            <a:off x="2915816" y="5445224"/>
            <a:ext cx="576064" cy="313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36000" tIns="36000" rIns="36000" bIns="0">
            <a:spAutoFit/>
          </a:bodyPr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20" name="Reveal 2"/>
          <p:cNvSpPr txBox="1">
            <a:spLocks noChangeArrowheads="1"/>
          </p:cNvSpPr>
          <p:nvPr/>
        </p:nvSpPr>
        <p:spPr bwMode="auto">
          <a:xfrm>
            <a:off x="3707904" y="5445224"/>
            <a:ext cx="578420" cy="314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36000" tIns="36000" rIns="36000" bIns="0">
            <a:spAutoFit/>
          </a:bodyPr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21" name="Reveal 3"/>
          <p:cNvSpPr txBox="1">
            <a:spLocks noChangeArrowheads="1"/>
          </p:cNvSpPr>
          <p:nvPr/>
        </p:nvSpPr>
        <p:spPr bwMode="auto">
          <a:xfrm>
            <a:off x="4572000" y="5445224"/>
            <a:ext cx="506412" cy="314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36000" tIns="36000" rIns="36000" bIns="0">
            <a:spAutoFit/>
          </a:bodyPr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23" name="Answer"/>
          <p:cNvSpPr txBox="1">
            <a:spLocks noChangeArrowheads="1"/>
          </p:cNvSpPr>
          <p:nvPr/>
        </p:nvSpPr>
        <p:spPr bwMode="auto">
          <a:xfrm>
            <a:off x="5436096" y="5445224"/>
            <a:ext cx="648072" cy="3127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36000" tIns="36000" rIns="36000" bIns="0">
            <a:spAutoFit/>
          </a:bodyPr>
          <a:lstStyle/>
          <a:p>
            <a:pPr eaLnBrk="1" hangingPunct="1"/>
            <a:r>
              <a:rPr lang="uk-UA" altLang="en-US" b="1" dirty="0" smtClean="0"/>
              <a:t>14 см</a:t>
            </a:r>
            <a:endParaRPr lang="en-GB" alt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483768" y="542664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</a:t>
            </a:r>
            <a:r>
              <a:rPr lang="en-US" dirty="0" smtClean="0"/>
              <a:t> =</a:t>
            </a:r>
            <a:endParaRPr lang="ru-RU" dirty="0"/>
          </a:p>
        </p:txBody>
      </p:sp>
      <p:cxnSp>
        <p:nvCxnSpPr>
          <p:cNvPr id="27" name="Прямая со стрелкой 26"/>
          <p:cNvCxnSpPr/>
          <p:nvPr/>
        </p:nvCxnSpPr>
        <p:spPr>
          <a:xfrm>
            <a:off x="1979712" y="1801101"/>
            <a:ext cx="576064" cy="57606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Равнобедренный треугольник 21"/>
          <p:cNvSpPr/>
          <p:nvPr/>
        </p:nvSpPr>
        <p:spPr>
          <a:xfrm>
            <a:off x="3635896" y="1513069"/>
            <a:ext cx="2160240" cy="2160240"/>
          </a:xfrm>
          <a:prstGeom prst="triangle">
            <a:avLst>
              <a:gd name="adj" fmla="val 0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Next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6896100" y="5187950"/>
            <a:ext cx="1249363" cy="37941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rgbClr val="FFECA7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uk-UA" altLang="en-US" dirty="0" smtClean="0"/>
              <a:t>Далі</a:t>
            </a:r>
            <a:r>
              <a:rPr lang="en-GB" altLang="en-US" dirty="0" smtClean="0"/>
              <a:t> </a:t>
            </a:r>
            <a:endParaRPr lang="en-GB" altLang="en-US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179512" y="116632"/>
            <a:ext cx="8856984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chemeClr val="tx1"/>
                </a:solidFill>
              </a:rPr>
              <a:t>Периметр трикутника (Р) — це сума довжин його сторін</a:t>
            </a:r>
            <a:r>
              <a:rPr lang="uk-UA" dirty="0" smtClean="0">
                <a:solidFill>
                  <a:schemeClr val="tx1"/>
                </a:solidFill>
              </a:rPr>
              <a:t>. Тисни на позначення довжини (червона стрілка) за годинниковою стрілкою. </a:t>
            </a:r>
            <a:r>
              <a:rPr lang="uk-UA" b="1" dirty="0" smtClean="0">
                <a:solidFill>
                  <a:srgbClr val="FF0000"/>
                </a:solidFill>
              </a:rPr>
              <a:t>Зверни увагу на рівність внизу!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фон2-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Shape"/>
          <p:cNvSpPr/>
          <p:nvPr/>
        </p:nvSpPr>
        <p:spPr>
          <a:xfrm>
            <a:off x="2483768" y="2492896"/>
            <a:ext cx="4464496" cy="108012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9" name="Button 4"/>
          <p:cNvSpPr>
            <a:spLocks noChangeArrowheads="1"/>
          </p:cNvSpPr>
          <p:nvPr/>
        </p:nvSpPr>
        <p:spPr bwMode="auto">
          <a:xfrm>
            <a:off x="971600" y="2708920"/>
            <a:ext cx="795338" cy="5476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7030A0"/>
            </a:solidFill>
            <a:round/>
            <a:headEnd/>
            <a:tailEnd/>
          </a:ln>
        </p:spPr>
        <p:txBody>
          <a:bodyPr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 smtClean="0">
                <a:latin typeface="+mj-lt"/>
              </a:rPr>
              <a:t>2 см</a:t>
            </a:r>
            <a:endParaRPr lang="en-GB" altLang="en-US" b="1" dirty="0">
              <a:latin typeface="+mj-lt"/>
            </a:endParaRPr>
          </a:p>
        </p:txBody>
      </p:sp>
      <p:sp>
        <p:nvSpPr>
          <p:cNvPr id="10" name="Button 1"/>
          <p:cNvSpPr>
            <a:spLocks noChangeArrowheads="1"/>
          </p:cNvSpPr>
          <p:nvPr/>
        </p:nvSpPr>
        <p:spPr bwMode="auto">
          <a:xfrm>
            <a:off x="4283968" y="1772816"/>
            <a:ext cx="796925" cy="5477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7030A0"/>
            </a:solidFill>
            <a:round/>
            <a:headEnd/>
            <a:tailEnd/>
          </a:ln>
        </p:spPr>
        <p:txBody>
          <a:bodyPr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 smtClean="0"/>
              <a:t>8 см</a:t>
            </a:r>
            <a:endParaRPr lang="en-GB" altLang="en-US" b="1" dirty="0"/>
          </a:p>
        </p:txBody>
      </p:sp>
      <p:sp>
        <p:nvSpPr>
          <p:cNvPr id="11" name="Button 2"/>
          <p:cNvSpPr>
            <a:spLocks noChangeArrowheads="1"/>
          </p:cNvSpPr>
          <p:nvPr/>
        </p:nvSpPr>
        <p:spPr bwMode="auto">
          <a:xfrm>
            <a:off x="7524328" y="2708920"/>
            <a:ext cx="796925" cy="5477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7030A0"/>
            </a:solidFill>
            <a:round/>
            <a:headEnd/>
            <a:tailEnd/>
          </a:ln>
        </p:spPr>
        <p:txBody>
          <a:bodyPr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 smtClean="0"/>
              <a:t>2 см</a:t>
            </a:r>
            <a:endParaRPr lang="en-GB" altLang="en-US" b="1" dirty="0"/>
          </a:p>
        </p:txBody>
      </p:sp>
      <p:sp>
        <p:nvSpPr>
          <p:cNvPr id="12" name="Button 3"/>
          <p:cNvSpPr>
            <a:spLocks noChangeArrowheads="1"/>
          </p:cNvSpPr>
          <p:nvPr/>
        </p:nvSpPr>
        <p:spPr bwMode="auto">
          <a:xfrm>
            <a:off x="4283968" y="3861048"/>
            <a:ext cx="796925" cy="5477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7030A0"/>
            </a:solidFill>
            <a:round/>
            <a:headEnd/>
            <a:tailEnd/>
          </a:ln>
        </p:spPr>
        <p:txBody>
          <a:bodyPr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 smtClean="0"/>
              <a:t>8 см</a:t>
            </a:r>
            <a:endParaRPr lang="en-GB" altLang="en-US" b="1" dirty="0"/>
          </a:p>
        </p:txBody>
      </p:sp>
      <p:sp>
        <p:nvSpPr>
          <p:cNvPr id="13" name="Background"/>
          <p:cNvSpPr/>
          <p:nvPr/>
        </p:nvSpPr>
        <p:spPr>
          <a:xfrm>
            <a:off x="919163" y="5091113"/>
            <a:ext cx="7315200" cy="10017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4" name="Next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6896100" y="5187950"/>
            <a:ext cx="1249363" cy="37941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rgbClr val="FFECA7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uk-UA" altLang="en-US" dirty="0" smtClean="0"/>
              <a:t>Далі</a:t>
            </a:r>
            <a:r>
              <a:rPr lang="en-GB" altLang="en-US" dirty="0" smtClean="0"/>
              <a:t> </a:t>
            </a:r>
            <a:endParaRPr lang="en-GB" altLang="en-US" dirty="0"/>
          </a:p>
        </p:txBody>
      </p:sp>
      <p:sp>
        <p:nvSpPr>
          <p:cNvPr id="15" name="Menu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6896100" y="5611813"/>
            <a:ext cx="1249363" cy="381000"/>
          </a:xfrm>
          <a:prstGeom prst="rect">
            <a:avLst/>
          </a:prstGeom>
          <a:solidFill>
            <a:srgbClr val="00B0F0"/>
          </a:solidFill>
          <a:ln w="9525">
            <a:solidFill>
              <a:srgbClr val="FFECA7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uk-UA" altLang="en-US" dirty="0" smtClean="0"/>
              <a:t>Меню</a:t>
            </a:r>
            <a:endParaRPr lang="en-GB" altLang="en-US" dirty="0"/>
          </a:p>
        </p:txBody>
      </p:sp>
      <p:sp>
        <p:nvSpPr>
          <p:cNvPr id="16" name="Show answer"/>
          <p:cNvSpPr txBox="1">
            <a:spLocks noChangeArrowheads="1"/>
          </p:cNvSpPr>
          <p:nvPr/>
        </p:nvSpPr>
        <p:spPr bwMode="auto">
          <a:xfrm>
            <a:off x="998538" y="5187950"/>
            <a:ext cx="1249362" cy="8048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uk-UA" altLang="en-US" b="1" dirty="0" smtClean="0">
                <a:solidFill>
                  <a:srgbClr val="7030A0"/>
                </a:solidFill>
              </a:rPr>
              <a:t>Відповідь</a:t>
            </a:r>
            <a:endParaRPr lang="en-GB" altLang="en-US" b="1" dirty="0">
              <a:solidFill>
                <a:srgbClr val="7030A0"/>
              </a:solidFill>
            </a:endParaRPr>
          </a:p>
        </p:txBody>
      </p:sp>
      <p:sp>
        <p:nvSpPr>
          <p:cNvPr id="17" name="Rectangle 8"/>
          <p:cNvSpPr/>
          <p:nvPr/>
        </p:nvSpPr>
        <p:spPr>
          <a:xfrm>
            <a:off x="2328863" y="5187950"/>
            <a:ext cx="4486275" cy="804863"/>
          </a:xfrm>
          <a:prstGeom prst="rect">
            <a:avLst/>
          </a:prstGeom>
          <a:solidFill>
            <a:schemeClr val="bg1"/>
          </a:solidFill>
          <a:ln>
            <a:solidFill>
              <a:srgbClr val="FFE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2843808" y="5435932"/>
            <a:ext cx="33843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b="1" dirty="0" smtClean="0"/>
              <a:t>2</a:t>
            </a:r>
            <a:r>
              <a:rPr lang="uk-UA" altLang="en-US" b="1" dirty="0" smtClean="0"/>
              <a:t> см</a:t>
            </a:r>
            <a:r>
              <a:rPr lang="en-US" altLang="en-US" b="1" dirty="0" smtClean="0"/>
              <a:t> </a:t>
            </a:r>
            <a:r>
              <a:rPr lang="en-GB" altLang="en-US" b="1" dirty="0" smtClean="0"/>
              <a:t>  +   </a:t>
            </a:r>
            <a:r>
              <a:rPr lang="en-US" altLang="en-US" b="1" dirty="0" smtClean="0"/>
              <a:t>8</a:t>
            </a:r>
            <a:r>
              <a:rPr lang="uk-UA" altLang="en-US" b="1" dirty="0" smtClean="0"/>
              <a:t> см</a:t>
            </a:r>
            <a:r>
              <a:rPr lang="en-GB" altLang="en-US" b="1" dirty="0" smtClean="0"/>
              <a:t>  +   </a:t>
            </a:r>
            <a:r>
              <a:rPr lang="en-US" altLang="en-US" b="1" dirty="0" smtClean="0"/>
              <a:t>2</a:t>
            </a:r>
            <a:r>
              <a:rPr lang="uk-UA" altLang="en-US" b="1" dirty="0" smtClean="0"/>
              <a:t> см</a:t>
            </a:r>
            <a:r>
              <a:rPr lang="en-GB" altLang="en-US" b="1" dirty="0" smtClean="0"/>
              <a:t>   +   </a:t>
            </a:r>
            <a:r>
              <a:rPr lang="en-US" altLang="en-US" b="1" dirty="0"/>
              <a:t>8</a:t>
            </a:r>
            <a:r>
              <a:rPr lang="uk-UA" altLang="en-US" b="1" dirty="0" smtClean="0"/>
              <a:t> см</a:t>
            </a:r>
            <a:r>
              <a:rPr lang="en-GB" altLang="en-US" b="1" dirty="0" smtClean="0"/>
              <a:t> </a:t>
            </a:r>
            <a:r>
              <a:rPr lang="en-GB" altLang="en-US" b="1" dirty="0"/>
              <a:t>=</a:t>
            </a:r>
          </a:p>
        </p:txBody>
      </p:sp>
      <p:sp>
        <p:nvSpPr>
          <p:cNvPr id="19" name="Reveal 1"/>
          <p:cNvSpPr txBox="1">
            <a:spLocks noChangeArrowheads="1"/>
          </p:cNvSpPr>
          <p:nvPr/>
        </p:nvSpPr>
        <p:spPr bwMode="auto">
          <a:xfrm>
            <a:off x="2915816" y="5445224"/>
            <a:ext cx="576064" cy="313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36000" tIns="36000" rIns="36000" bIns="0">
            <a:spAutoFit/>
          </a:bodyPr>
          <a:lstStyle/>
          <a:p>
            <a:pPr eaLnBrk="1" hangingPunct="1"/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20" name="Reveal 2"/>
          <p:cNvSpPr txBox="1">
            <a:spLocks noChangeArrowheads="1"/>
          </p:cNvSpPr>
          <p:nvPr/>
        </p:nvSpPr>
        <p:spPr bwMode="auto">
          <a:xfrm>
            <a:off x="3707904" y="5445224"/>
            <a:ext cx="578420" cy="314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36000" tIns="36000" rIns="36000" bIns="0">
            <a:spAutoFit/>
          </a:bodyPr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21" name="Reveal 3"/>
          <p:cNvSpPr txBox="1">
            <a:spLocks noChangeArrowheads="1"/>
          </p:cNvSpPr>
          <p:nvPr/>
        </p:nvSpPr>
        <p:spPr bwMode="auto">
          <a:xfrm>
            <a:off x="4572000" y="5445224"/>
            <a:ext cx="506412" cy="314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36000" tIns="36000" rIns="36000" bIns="0">
            <a:spAutoFit/>
          </a:bodyPr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22" name="Reveal 4"/>
          <p:cNvSpPr txBox="1">
            <a:spLocks noChangeArrowheads="1"/>
          </p:cNvSpPr>
          <p:nvPr/>
        </p:nvSpPr>
        <p:spPr bwMode="auto">
          <a:xfrm>
            <a:off x="5436096" y="5445224"/>
            <a:ext cx="504056" cy="313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36000" tIns="36000" rIns="36000" bIns="0">
            <a:spAutoFit/>
          </a:bodyPr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23" name="Answer"/>
          <p:cNvSpPr txBox="1">
            <a:spLocks noChangeArrowheads="1"/>
          </p:cNvSpPr>
          <p:nvPr/>
        </p:nvSpPr>
        <p:spPr bwMode="auto">
          <a:xfrm>
            <a:off x="6156176" y="5445224"/>
            <a:ext cx="648072" cy="3127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36000" tIns="36000" rIns="36000" bIns="0">
            <a:spAutoFit/>
          </a:bodyPr>
          <a:lstStyle/>
          <a:p>
            <a:pPr eaLnBrk="1" hangingPunct="1"/>
            <a:r>
              <a:rPr lang="uk-UA" altLang="en-US" b="1" dirty="0" smtClean="0"/>
              <a:t>20 см</a:t>
            </a:r>
            <a:endParaRPr lang="en-GB" alt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483768" y="542664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</a:t>
            </a:r>
            <a:r>
              <a:rPr lang="en-US" dirty="0" smtClean="0"/>
              <a:t> =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179512" y="116632"/>
            <a:ext cx="8856984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Периметр прямокутника (Р) — це сума довжин його сторін</a:t>
            </a:r>
            <a:r>
              <a:rPr lang="uk-UA" dirty="0" smtClean="0">
                <a:solidFill>
                  <a:schemeClr val="tx1"/>
                </a:solidFill>
              </a:rPr>
              <a:t>. Тисни на позначення довжини (червона стрілка) за годинниковою стрілкою. </a:t>
            </a:r>
            <a:r>
              <a:rPr lang="uk-UA" b="1" dirty="0" smtClean="0">
                <a:solidFill>
                  <a:srgbClr val="FF0000"/>
                </a:solidFill>
              </a:rPr>
              <a:t>Зверни увагу на рівність внизу!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8" name="Выгнутая вверх стрелка 27"/>
          <p:cNvSpPr/>
          <p:nvPr/>
        </p:nvSpPr>
        <p:spPr>
          <a:xfrm rot="18804772">
            <a:off x="1834976" y="2071410"/>
            <a:ext cx="1008112" cy="432048"/>
          </a:xfrm>
          <a:prstGeom prst="curved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Выгнутая вверх стрелка 28"/>
          <p:cNvSpPr/>
          <p:nvPr/>
        </p:nvSpPr>
        <p:spPr>
          <a:xfrm rot="2742218">
            <a:off x="6590802" y="1996420"/>
            <a:ext cx="1008112" cy="432048"/>
          </a:xfrm>
          <a:prstGeom prst="curved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Выгнутая вверх стрелка 29"/>
          <p:cNvSpPr/>
          <p:nvPr/>
        </p:nvSpPr>
        <p:spPr>
          <a:xfrm rot="7924088">
            <a:off x="6582258" y="3659893"/>
            <a:ext cx="1008112" cy="432048"/>
          </a:xfrm>
          <a:prstGeom prst="curved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Выгнутая вверх стрелка 30"/>
          <p:cNvSpPr/>
          <p:nvPr/>
        </p:nvSpPr>
        <p:spPr>
          <a:xfrm rot="13453890">
            <a:off x="1843499" y="3503348"/>
            <a:ext cx="1008112" cy="432048"/>
          </a:xfrm>
          <a:prstGeom prst="curved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фон2-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9512" y="116632"/>
            <a:ext cx="8856984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chemeClr val="tx1"/>
                </a:solidFill>
              </a:rPr>
              <a:t>Периметр прямокутника (Р) — це сума довжин його сторін</a:t>
            </a:r>
            <a:r>
              <a:rPr lang="uk-UA" dirty="0" smtClean="0">
                <a:solidFill>
                  <a:schemeClr val="tx1"/>
                </a:solidFill>
              </a:rPr>
              <a:t>. Тисни на позначення довжини сторін прямокутника за годинниковою стрілкою.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Button 4"/>
          <p:cNvSpPr>
            <a:spLocks noChangeArrowheads="1"/>
          </p:cNvSpPr>
          <p:nvPr/>
        </p:nvSpPr>
        <p:spPr bwMode="auto">
          <a:xfrm>
            <a:off x="2408510" y="2780928"/>
            <a:ext cx="795338" cy="5476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7030A0"/>
            </a:solidFill>
            <a:round/>
            <a:headEnd/>
            <a:tailEnd/>
          </a:ln>
        </p:spPr>
        <p:txBody>
          <a:bodyPr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 smtClean="0">
                <a:latin typeface="+mj-lt"/>
              </a:rPr>
              <a:t>4 см</a:t>
            </a:r>
            <a:endParaRPr lang="en-GB" altLang="en-US" b="1" dirty="0">
              <a:latin typeface="+mj-lt"/>
            </a:endParaRPr>
          </a:p>
        </p:txBody>
      </p:sp>
      <p:sp>
        <p:nvSpPr>
          <p:cNvPr id="10" name="Button 1"/>
          <p:cNvSpPr>
            <a:spLocks noChangeArrowheads="1"/>
          </p:cNvSpPr>
          <p:nvPr/>
        </p:nvSpPr>
        <p:spPr bwMode="auto">
          <a:xfrm>
            <a:off x="4283968" y="1340768"/>
            <a:ext cx="796925" cy="5477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7030A0"/>
            </a:solidFill>
            <a:round/>
            <a:headEnd/>
            <a:tailEnd/>
          </a:ln>
        </p:spPr>
        <p:txBody>
          <a:bodyPr wrap="square"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 smtClean="0"/>
              <a:t>5 см</a:t>
            </a:r>
            <a:endParaRPr lang="en-GB" altLang="en-US" b="1" dirty="0"/>
          </a:p>
        </p:txBody>
      </p:sp>
      <p:sp>
        <p:nvSpPr>
          <p:cNvPr id="11" name="Button 2"/>
          <p:cNvSpPr>
            <a:spLocks noChangeArrowheads="1"/>
          </p:cNvSpPr>
          <p:nvPr/>
        </p:nvSpPr>
        <p:spPr bwMode="auto">
          <a:xfrm>
            <a:off x="6228184" y="2780928"/>
            <a:ext cx="796925" cy="5477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7030A0"/>
            </a:solidFill>
            <a:round/>
            <a:headEnd/>
            <a:tailEnd/>
          </a:ln>
        </p:spPr>
        <p:txBody>
          <a:bodyPr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 smtClean="0"/>
              <a:t>4 см</a:t>
            </a:r>
            <a:endParaRPr lang="en-GB" altLang="en-US" b="1" dirty="0"/>
          </a:p>
        </p:txBody>
      </p:sp>
      <p:sp>
        <p:nvSpPr>
          <p:cNvPr id="12" name="Button 3"/>
          <p:cNvSpPr>
            <a:spLocks noChangeArrowheads="1"/>
          </p:cNvSpPr>
          <p:nvPr/>
        </p:nvSpPr>
        <p:spPr bwMode="auto">
          <a:xfrm>
            <a:off x="4283968" y="4249373"/>
            <a:ext cx="796925" cy="5477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7030A0"/>
            </a:solidFill>
            <a:round/>
            <a:headEnd/>
            <a:tailEnd/>
          </a:ln>
        </p:spPr>
        <p:txBody>
          <a:bodyPr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 smtClean="0"/>
              <a:t>5 см</a:t>
            </a:r>
            <a:endParaRPr lang="en-GB" altLang="en-US" b="1" dirty="0"/>
          </a:p>
        </p:txBody>
      </p:sp>
      <p:sp>
        <p:nvSpPr>
          <p:cNvPr id="13" name="Background"/>
          <p:cNvSpPr/>
          <p:nvPr/>
        </p:nvSpPr>
        <p:spPr>
          <a:xfrm>
            <a:off x="919163" y="5091113"/>
            <a:ext cx="7315200" cy="10017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4" name="Next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6896100" y="5187950"/>
            <a:ext cx="1249363" cy="37941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rgbClr val="FFECA7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uk-UA" altLang="en-US" dirty="0" smtClean="0"/>
              <a:t>Далі</a:t>
            </a:r>
            <a:r>
              <a:rPr lang="en-GB" altLang="en-US" dirty="0" smtClean="0"/>
              <a:t> </a:t>
            </a:r>
            <a:endParaRPr lang="en-GB" altLang="en-US" dirty="0"/>
          </a:p>
        </p:txBody>
      </p:sp>
      <p:sp>
        <p:nvSpPr>
          <p:cNvPr id="15" name="Menu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6896100" y="5611813"/>
            <a:ext cx="1249363" cy="381000"/>
          </a:xfrm>
          <a:prstGeom prst="rect">
            <a:avLst/>
          </a:prstGeom>
          <a:solidFill>
            <a:srgbClr val="00B0F0"/>
          </a:solidFill>
          <a:ln w="9525">
            <a:solidFill>
              <a:srgbClr val="FFECA7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uk-UA" altLang="en-US" dirty="0" smtClean="0"/>
              <a:t>Меню</a:t>
            </a:r>
            <a:endParaRPr lang="en-GB" altLang="en-US" dirty="0"/>
          </a:p>
        </p:txBody>
      </p:sp>
      <p:sp>
        <p:nvSpPr>
          <p:cNvPr id="16" name="Show answer"/>
          <p:cNvSpPr txBox="1">
            <a:spLocks noChangeArrowheads="1"/>
          </p:cNvSpPr>
          <p:nvPr/>
        </p:nvSpPr>
        <p:spPr bwMode="auto">
          <a:xfrm>
            <a:off x="998538" y="5187950"/>
            <a:ext cx="1249362" cy="8048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uk-UA" altLang="en-US" b="1" dirty="0" smtClean="0">
                <a:solidFill>
                  <a:srgbClr val="7030A0"/>
                </a:solidFill>
              </a:rPr>
              <a:t>Відповідь</a:t>
            </a:r>
            <a:endParaRPr lang="en-GB" altLang="en-US" b="1" dirty="0">
              <a:solidFill>
                <a:srgbClr val="7030A0"/>
              </a:solidFill>
            </a:endParaRPr>
          </a:p>
        </p:txBody>
      </p:sp>
      <p:sp>
        <p:nvSpPr>
          <p:cNvPr id="17" name="Rectangle 8"/>
          <p:cNvSpPr/>
          <p:nvPr/>
        </p:nvSpPr>
        <p:spPr>
          <a:xfrm>
            <a:off x="2328863" y="5187950"/>
            <a:ext cx="4486275" cy="804863"/>
          </a:xfrm>
          <a:prstGeom prst="rect">
            <a:avLst/>
          </a:prstGeom>
          <a:solidFill>
            <a:schemeClr val="bg1"/>
          </a:solidFill>
          <a:ln>
            <a:solidFill>
              <a:srgbClr val="FFE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2843808" y="5435932"/>
            <a:ext cx="33843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uk-UA" altLang="en-US" b="1" dirty="0" smtClean="0"/>
              <a:t>4 см</a:t>
            </a:r>
            <a:r>
              <a:rPr lang="en-US" altLang="en-US" b="1" dirty="0" smtClean="0"/>
              <a:t> </a:t>
            </a:r>
            <a:r>
              <a:rPr lang="en-GB" altLang="en-US" b="1" dirty="0" smtClean="0"/>
              <a:t>  +   </a:t>
            </a:r>
            <a:r>
              <a:rPr lang="uk-UA" altLang="en-US" b="1" dirty="0" smtClean="0"/>
              <a:t>5 см</a:t>
            </a:r>
            <a:r>
              <a:rPr lang="en-GB" altLang="en-US" b="1" dirty="0" smtClean="0"/>
              <a:t>  +   </a:t>
            </a:r>
            <a:r>
              <a:rPr lang="uk-UA" altLang="en-US" b="1" dirty="0" smtClean="0"/>
              <a:t>4 см</a:t>
            </a:r>
            <a:r>
              <a:rPr lang="en-GB" altLang="en-US" b="1" dirty="0" smtClean="0"/>
              <a:t>   +   </a:t>
            </a:r>
            <a:r>
              <a:rPr lang="uk-UA" altLang="en-US" b="1" dirty="0" smtClean="0"/>
              <a:t>5 см</a:t>
            </a:r>
            <a:r>
              <a:rPr lang="en-GB" altLang="en-US" b="1" dirty="0" smtClean="0"/>
              <a:t> </a:t>
            </a:r>
            <a:r>
              <a:rPr lang="en-GB" altLang="en-US" b="1" dirty="0"/>
              <a:t>=</a:t>
            </a:r>
          </a:p>
        </p:txBody>
      </p:sp>
      <p:sp>
        <p:nvSpPr>
          <p:cNvPr id="19" name="Reveal 1"/>
          <p:cNvSpPr txBox="1">
            <a:spLocks noChangeArrowheads="1"/>
          </p:cNvSpPr>
          <p:nvPr/>
        </p:nvSpPr>
        <p:spPr bwMode="auto">
          <a:xfrm>
            <a:off x="2915816" y="5445224"/>
            <a:ext cx="576064" cy="313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36000" tIns="36000" rIns="36000" bIns="0">
            <a:spAutoFit/>
          </a:bodyPr>
          <a:lstStyle/>
          <a:p>
            <a:pPr eaLnBrk="1" hangingPunct="1"/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20" name="Reveal 2"/>
          <p:cNvSpPr txBox="1">
            <a:spLocks noChangeArrowheads="1"/>
          </p:cNvSpPr>
          <p:nvPr/>
        </p:nvSpPr>
        <p:spPr bwMode="auto">
          <a:xfrm>
            <a:off x="3707904" y="5445224"/>
            <a:ext cx="578420" cy="314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36000" tIns="36000" rIns="36000" bIns="0">
            <a:spAutoFit/>
          </a:bodyPr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21" name="Reveal 3"/>
          <p:cNvSpPr txBox="1">
            <a:spLocks noChangeArrowheads="1"/>
          </p:cNvSpPr>
          <p:nvPr/>
        </p:nvSpPr>
        <p:spPr bwMode="auto">
          <a:xfrm>
            <a:off x="4572000" y="5445224"/>
            <a:ext cx="506412" cy="314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36000" tIns="36000" rIns="36000" bIns="0">
            <a:spAutoFit/>
          </a:bodyPr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22" name="Reveal 4"/>
          <p:cNvSpPr txBox="1">
            <a:spLocks noChangeArrowheads="1"/>
          </p:cNvSpPr>
          <p:nvPr/>
        </p:nvSpPr>
        <p:spPr bwMode="auto">
          <a:xfrm>
            <a:off x="5436096" y="5445224"/>
            <a:ext cx="504056" cy="313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36000" tIns="36000" rIns="36000" bIns="0">
            <a:spAutoFit/>
          </a:bodyPr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23" name="Answer"/>
          <p:cNvSpPr txBox="1">
            <a:spLocks noChangeArrowheads="1"/>
          </p:cNvSpPr>
          <p:nvPr/>
        </p:nvSpPr>
        <p:spPr bwMode="auto">
          <a:xfrm>
            <a:off x="6156176" y="5445224"/>
            <a:ext cx="648072" cy="3127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36000" tIns="36000" rIns="36000" bIns="0">
            <a:spAutoFit/>
          </a:bodyPr>
          <a:lstStyle/>
          <a:p>
            <a:pPr eaLnBrk="1" hangingPunct="1"/>
            <a:r>
              <a:rPr lang="uk-UA" altLang="en-US" b="1" dirty="0" smtClean="0"/>
              <a:t>18 см</a:t>
            </a:r>
            <a:endParaRPr lang="en-GB" alt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483768" y="542664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</a:t>
            </a:r>
            <a:r>
              <a:rPr lang="en-US" dirty="0" smtClean="0"/>
              <a:t> =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347864" y="1988840"/>
            <a:ext cx="2736304" cy="216024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7" name="Прямая со стрелкой 26"/>
          <p:cNvCxnSpPr/>
          <p:nvPr/>
        </p:nvCxnSpPr>
        <p:spPr>
          <a:xfrm>
            <a:off x="1763688" y="2132856"/>
            <a:ext cx="576064" cy="57606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фон2-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9512" y="116632"/>
            <a:ext cx="8856984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chemeClr val="tx1"/>
                </a:solidFill>
              </a:rPr>
              <a:t>Периметр </a:t>
            </a:r>
            <a:r>
              <a:rPr lang="uk-UA" b="1" dirty="0" smtClean="0">
                <a:solidFill>
                  <a:schemeClr val="tx1"/>
                </a:solidFill>
              </a:rPr>
              <a:t>квадрата </a:t>
            </a:r>
            <a:r>
              <a:rPr lang="uk-UA" b="1" dirty="0">
                <a:solidFill>
                  <a:schemeClr val="tx1"/>
                </a:solidFill>
              </a:rPr>
              <a:t>(Р) — це сума довжин його сторін</a:t>
            </a:r>
            <a:r>
              <a:rPr lang="uk-UA" dirty="0" smtClean="0">
                <a:solidFill>
                  <a:schemeClr val="tx1"/>
                </a:solidFill>
              </a:rPr>
              <a:t>. Тисни на позначення довжини сторін прямокутника за годинниковою стрілкою.</a:t>
            </a: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9" name="Button 4"/>
          <p:cNvSpPr>
            <a:spLocks noChangeArrowheads="1"/>
          </p:cNvSpPr>
          <p:nvPr/>
        </p:nvSpPr>
        <p:spPr bwMode="auto">
          <a:xfrm>
            <a:off x="2480518" y="2780928"/>
            <a:ext cx="795338" cy="5476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7030A0"/>
            </a:solidFill>
            <a:round/>
            <a:headEnd/>
            <a:tailEnd/>
          </a:ln>
        </p:spPr>
        <p:txBody>
          <a:bodyPr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 smtClean="0">
                <a:latin typeface="+mj-lt"/>
              </a:rPr>
              <a:t>4 см</a:t>
            </a:r>
            <a:endParaRPr lang="en-GB" altLang="en-US" b="1" dirty="0">
              <a:latin typeface="+mj-lt"/>
            </a:endParaRPr>
          </a:p>
        </p:txBody>
      </p:sp>
      <p:sp>
        <p:nvSpPr>
          <p:cNvPr id="10" name="Button 1"/>
          <p:cNvSpPr>
            <a:spLocks noChangeArrowheads="1"/>
          </p:cNvSpPr>
          <p:nvPr/>
        </p:nvSpPr>
        <p:spPr bwMode="auto">
          <a:xfrm>
            <a:off x="4283968" y="1297045"/>
            <a:ext cx="796925" cy="5477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7030A0"/>
            </a:solidFill>
            <a:round/>
            <a:headEnd/>
            <a:tailEnd/>
          </a:ln>
        </p:spPr>
        <p:txBody>
          <a:bodyPr wrap="square"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 smtClean="0"/>
              <a:t>4 см</a:t>
            </a:r>
            <a:endParaRPr lang="en-GB" altLang="en-US" b="1" dirty="0"/>
          </a:p>
        </p:txBody>
      </p:sp>
      <p:sp>
        <p:nvSpPr>
          <p:cNvPr id="11" name="Button 2"/>
          <p:cNvSpPr>
            <a:spLocks noChangeArrowheads="1"/>
          </p:cNvSpPr>
          <p:nvPr/>
        </p:nvSpPr>
        <p:spPr bwMode="auto">
          <a:xfrm>
            <a:off x="6156176" y="2780928"/>
            <a:ext cx="796925" cy="5477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7030A0"/>
            </a:solidFill>
            <a:round/>
            <a:headEnd/>
            <a:tailEnd/>
          </a:ln>
        </p:spPr>
        <p:txBody>
          <a:bodyPr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 smtClean="0"/>
              <a:t>4 см</a:t>
            </a:r>
            <a:endParaRPr lang="en-GB" altLang="en-US" b="1" dirty="0"/>
          </a:p>
        </p:txBody>
      </p:sp>
      <p:sp>
        <p:nvSpPr>
          <p:cNvPr id="12" name="Button 3"/>
          <p:cNvSpPr>
            <a:spLocks noChangeArrowheads="1"/>
          </p:cNvSpPr>
          <p:nvPr/>
        </p:nvSpPr>
        <p:spPr bwMode="auto">
          <a:xfrm>
            <a:off x="4283968" y="4365104"/>
            <a:ext cx="796925" cy="5477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7030A0"/>
            </a:solidFill>
            <a:round/>
            <a:headEnd/>
            <a:tailEnd/>
          </a:ln>
        </p:spPr>
        <p:txBody>
          <a:bodyPr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 smtClean="0"/>
              <a:t>4 см</a:t>
            </a:r>
            <a:endParaRPr lang="en-GB" altLang="en-US" b="1" dirty="0"/>
          </a:p>
        </p:txBody>
      </p:sp>
      <p:sp>
        <p:nvSpPr>
          <p:cNvPr id="13" name="Background"/>
          <p:cNvSpPr/>
          <p:nvPr/>
        </p:nvSpPr>
        <p:spPr>
          <a:xfrm>
            <a:off x="919163" y="5091113"/>
            <a:ext cx="7315200" cy="10017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4" name="Next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6896100" y="5187950"/>
            <a:ext cx="1249363" cy="37941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rgbClr val="FFECA7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uk-UA" altLang="en-US" dirty="0" smtClean="0"/>
              <a:t>Далі</a:t>
            </a:r>
            <a:r>
              <a:rPr lang="en-GB" altLang="en-US" dirty="0" smtClean="0"/>
              <a:t> </a:t>
            </a:r>
            <a:endParaRPr lang="en-GB" altLang="en-US" dirty="0"/>
          </a:p>
        </p:txBody>
      </p:sp>
      <p:sp>
        <p:nvSpPr>
          <p:cNvPr id="15" name="Menu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6896100" y="5611813"/>
            <a:ext cx="1249363" cy="381000"/>
          </a:xfrm>
          <a:prstGeom prst="rect">
            <a:avLst/>
          </a:prstGeom>
          <a:solidFill>
            <a:srgbClr val="00B0F0"/>
          </a:solidFill>
          <a:ln w="9525">
            <a:solidFill>
              <a:srgbClr val="FFECA7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uk-UA" altLang="en-US" dirty="0" smtClean="0"/>
              <a:t>Меню</a:t>
            </a:r>
            <a:endParaRPr lang="en-GB" altLang="en-US" dirty="0"/>
          </a:p>
        </p:txBody>
      </p:sp>
      <p:sp>
        <p:nvSpPr>
          <p:cNvPr id="16" name="Show answer"/>
          <p:cNvSpPr txBox="1">
            <a:spLocks noChangeArrowheads="1"/>
          </p:cNvSpPr>
          <p:nvPr/>
        </p:nvSpPr>
        <p:spPr bwMode="auto">
          <a:xfrm>
            <a:off x="998538" y="5187950"/>
            <a:ext cx="1249362" cy="8048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uk-UA" altLang="en-US" b="1" dirty="0" smtClean="0">
                <a:solidFill>
                  <a:srgbClr val="7030A0"/>
                </a:solidFill>
              </a:rPr>
              <a:t>Відповідь</a:t>
            </a:r>
            <a:endParaRPr lang="en-GB" altLang="en-US" b="1" dirty="0">
              <a:solidFill>
                <a:srgbClr val="7030A0"/>
              </a:solidFill>
            </a:endParaRPr>
          </a:p>
        </p:txBody>
      </p:sp>
      <p:sp>
        <p:nvSpPr>
          <p:cNvPr id="17" name="Rectangle 8"/>
          <p:cNvSpPr/>
          <p:nvPr/>
        </p:nvSpPr>
        <p:spPr>
          <a:xfrm>
            <a:off x="2328863" y="5187950"/>
            <a:ext cx="4486275" cy="804863"/>
          </a:xfrm>
          <a:prstGeom prst="rect">
            <a:avLst/>
          </a:prstGeom>
          <a:solidFill>
            <a:schemeClr val="bg1"/>
          </a:solidFill>
          <a:ln>
            <a:solidFill>
              <a:srgbClr val="FFE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2843808" y="5435932"/>
            <a:ext cx="33843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uk-UA" altLang="en-US" b="1" dirty="0" smtClean="0"/>
              <a:t>4 см</a:t>
            </a:r>
            <a:r>
              <a:rPr lang="en-US" altLang="en-US" b="1" dirty="0" smtClean="0"/>
              <a:t> </a:t>
            </a:r>
            <a:r>
              <a:rPr lang="en-GB" altLang="en-US" b="1" dirty="0" smtClean="0"/>
              <a:t>  +   </a:t>
            </a:r>
            <a:r>
              <a:rPr lang="uk-UA" altLang="en-US" b="1" dirty="0" smtClean="0"/>
              <a:t>4 см</a:t>
            </a:r>
            <a:r>
              <a:rPr lang="en-GB" altLang="en-US" b="1" dirty="0" smtClean="0"/>
              <a:t>  +   </a:t>
            </a:r>
            <a:r>
              <a:rPr lang="uk-UA" altLang="en-US" b="1" dirty="0" smtClean="0"/>
              <a:t>4 см</a:t>
            </a:r>
            <a:r>
              <a:rPr lang="en-GB" altLang="en-US" b="1" dirty="0" smtClean="0"/>
              <a:t>   +   </a:t>
            </a:r>
            <a:r>
              <a:rPr lang="uk-UA" altLang="en-US" b="1" dirty="0"/>
              <a:t>4</a:t>
            </a:r>
            <a:r>
              <a:rPr lang="uk-UA" altLang="en-US" b="1" dirty="0" smtClean="0"/>
              <a:t> см</a:t>
            </a:r>
            <a:r>
              <a:rPr lang="en-GB" altLang="en-US" b="1" dirty="0" smtClean="0"/>
              <a:t> </a:t>
            </a:r>
            <a:r>
              <a:rPr lang="en-GB" altLang="en-US" b="1" dirty="0"/>
              <a:t>=</a:t>
            </a:r>
          </a:p>
        </p:txBody>
      </p:sp>
      <p:sp>
        <p:nvSpPr>
          <p:cNvPr id="19" name="Reveal 1"/>
          <p:cNvSpPr txBox="1">
            <a:spLocks noChangeArrowheads="1"/>
          </p:cNvSpPr>
          <p:nvPr/>
        </p:nvSpPr>
        <p:spPr bwMode="auto">
          <a:xfrm>
            <a:off x="2915816" y="5445224"/>
            <a:ext cx="576064" cy="313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36000" tIns="36000" rIns="36000" bIns="0">
            <a:spAutoFit/>
          </a:bodyPr>
          <a:lstStyle/>
          <a:p>
            <a:pPr eaLnBrk="1" hangingPunct="1"/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20" name="Reveal 2"/>
          <p:cNvSpPr txBox="1">
            <a:spLocks noChangeArrowheads="1"/>
          </p:cNvSpPr>
          <p:nvPr/>
        </p:nvSpPr>
        <p:spPr bwMode="auto">
          <a:xfrm>
            <a:off x="3707904" y="5445224"/>
            <a:ext cx="578420" cy="314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36000" tIns="36000" rIns="36000" bIns="0">
            <a:spAutoFit/>
          </a:bodyPr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21" name="Reveal 3"/>
          <p:cNvSpPr txBox="1">
            <a:spLocks noChangeArrowheads="1"/>
          </p:cNvSpPr>
          <p:nvPr/>
        </p:nvSpPr>
        <p:spPr bwMode="auto">
          <a:xfrm>
            <a:off x="4572000" y="5445224"/>
            <a:ext cx="506412" cy="314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36000" tIns="36000" rIns="36000" bIns="0">
            <a:spAutoFit/>
          </a:bodyPr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22" name="Reveal 4"/>
          <p:cNvSpPr txBox="1">
            <a:spLocks noChangeArrowheads="1"/>
          </p:cNvSpPr>
          <p:nvPr/>
        </p:nvSpPr>
        <p:spPr bwMode="auto">
          <a:xfrm>
            <a:off x="5436096" y="5445224"/>
            <a:ext cx="504056" cy="313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36000" tIns="36000" rIns="36000" bIns="0">
            <a:spAutoFit/>
          </a:bodyPr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23" name="Answer"/>
          <p:cNvSpPr txBox="1">
            <a:spLocks noChangeArrowheads="1"/>
          </p:cNvSpPr>
          <p:nvPr/>
        </p:nvSpPr>
        <p:spPr bwMode="auto">
          <a:xfrm>
            <a:off x="6156176" y="5445224"/>
            <a:ext cx="648072" cy="3127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36000" tIns="36000" rIns="36000" bIns="0">
            <a:spAutoFit/>
          </a:bodyPr>
          <a:lstStyle/>
          <a:p>
            <a:pPr eaLnBrk="1" hangingPunct="1"/>
            <a:r>
              <a:rPr lang="uk-UA" altLang="en-US" b="1" dirty="0" smtClean="0"/>
              <a:t>16 см</a:t>
            </a:r>
            <a:endParaRPr lang="en-GB" alt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483768" y="542664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</a:t>
            </a:r>
            <a:r>
              <a:rPr lang="en-US" dirty="0" smtClean="0"/>
              <a:t> =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563888" y="1988840"/>
            <a:ext cx="2232248" cy="216024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7" name="Прямая со стрелкой 26"/>
          <p:cNvCxnSpPr/>
          <p:nvPr/>
        </p:nvCxnSpPr>
        <p:spPr>
          <a:xfrm>
            <a:off x="1835696" y="2132856"/>
            <a:ext cx="576064" cy="57606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Рисунок 31" descr="фон2-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9512" y="116632"/>
            <a:ext cx="8856984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chemeClr val="tx1"/>
                </a:solidFill>
              </a:rPr>
              <a:t>Периметр </a:t>
            </a:r>
            <a:r>
              <a:rPr lang="uk-UA" b="1" dirty="0" smtClean="0">
                <a:solidFill>
                  <a:schemeClr val="tx1"/>
                </a:solidFill>
              </a:rPr>
              <a:t>п’ятикутника </a:t>
            </a:r>
            <a:r>
              <a:rPr lang="uk-UA" b="1" dirty="0">
                <a:solidFill>
                  <a:schemeClr val="tx1"/>
                </a:solidFill>
              </a:rPr>
              <a:t>(Р) — це сума довжин його сторін</a:t>
            </a:r>
            <a:r>
              <a:rPr lang="uk-UA" dirty="0" smtClean="0">
                <a:solidFill>
                  <a:schemeClr val="tx1"/>
                </a:solidFill>
              </a:rPr>
              <a:t>. </a:t>
            </a:r>
          </a:p>
          <a:p>
            <a:pPr algn="ctr"/>
            <a:r>
              <a:rPr lang="uk-UA" dirty="0" smtClean="0">
                <a:solidFill>
                  <a:schemeClr val="tx1"/>
                </a:solidFill>
              </a:rPr>
              <a:t>Тисни на позначення довжини сторін фігури за годинниковою стрілкою.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Button 4"/>
          <p:cNvSpPr>
            <a:spLocks noChangeArrowheads="1"/>
          </p:cNvSpPr>
          <p:nvPr/>
        </p:nvSpPr>
        <p:spPr bwMode="auto">
          <a:xfrm>
            <a:off x="2190899" y="2708920"/>
            <a:ext cx="795338" cy="5476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7030A0"/>
            </a:solidFill>
            <a:round/>
            <a:headEnd/>
            <a:tailEnd/>
          </a:ln>
        </p:spPr>
        <p:txBody>
          <a:bodyPr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>
                <a:latin typeface="+mj-lt"/>
              </a:rPr>
              <a:t>3</a:t>
            </a:r>
            <a:r>
              <a:rPr lang="uk-UA" altLang="en-US" b="1" dirty="0" smtClean="0">
                <a:latin typeface="+mj-lt"/>
              </a:rPr>
              <a:t> см</a:t>
            </a:r>
            <a:endParaRPr lang="en-GB" altLang="en-US" b="1" dirty="0">
              <a:latin typeface="+mj-lt"/>
            </a:endParaRPr>
          </a:p>
        </p:txBody>
      </p:sp>
      <p:sp>
        <p:nvSpPr>
          <p:cNvPr id="11" name="Button 2"/>
          <p:cNvSpPr>
            <a:spLocks noChangeArrowheads="1"/>
          </p:cNvSpPr>
          <p:nvPr/>
        </p:nvSpPr>
        <p:spPr bwMode="auto">
          <a:xfrm>
            <a:off x="5575275" y="1988840"/>
            <a:ext cx="796925" cy="5477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7030A0"/>
            </a:solidFill>
            <a:round/>
            <a:headEnd/>
            <a:tailEnd/>
          </a:ln>
        </p:spPr>
        <p:txBody>
          <a:bodyPr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 smtClean="0"/>
              <a:t>2 см</a:t>
            </a:r>
            <a:endParaRPr lang="en-GB" altLang="en-US" b="1" dirty="0"/>
          </a:p>
        </p:txBody>
      </p:sp>
      <p:sp>
        <p:nvSpPr>
          <p:cNvPr id="12" name="Button 3"/>
          <p:cNvSpPr>
            <a:spLocks noChangeArrowheads="1"/>
          </p:cNvSpPr>
          <p:nvPr/>
        </p:nvSpPr>
        <p:spPr bwMode="auto">
          <a:xfrm>
            <a:off x="5575275" y="3501008"/>
            <a:ext cx="796925" cy="5477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7030A0"/>
            </a:solidFill>
            <a:round/>
            <a:headEnd/>
            <a:tailEnd/>
          </a:ln>
        </p:spPr>
        <p:txBody>
          <a:bodyPr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 smtClean="0"/>
              <a:t>2 см</a:t>
            </a:r>
            <a:endParaRPr lang="en-GB" altLang="en-US" b="1" dirty="0"/>
          </a:p>
        </p:txBody>
      </p:sp>
      <p:sp>
        <p:nvSpPr>
          <p:cNvPr id="13" name="Background"/>
          <p:cNvSpPr/>
          <p:nvPr/>
        </p:nvSpPr>
        <p:spPr>
          <a:xfrm>
            <a:off x="919163" y="5091113"/>
            <a:ext cx="7315200" cy="10017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5" name="Menu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6896100" y="5611813"/>
            <a:ext cx="1249363" cy="381000"/>
          </a:xfrm>
          <a:prstGeom prst="rect">
            <a:avLst/>
          </a:prstGeom>
          <a:solidFill>
            <a:srgbClr val="00B0F0"/>
          </a:solidFill>
          <a:ln w="9525">
            <a:solidFill>
              <a:srgbClr val="FFECA7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uk-UA" altLang="en-US" dirty="0" smtClean="0"/>
              <a:t>Меню</a:t>
            </a:r>
            <a:endParaRPr lang="en-GB" altLang="en-US" dirty="0"/>
          </a:p>
        </p:txBody>
      </p:sp>
      <p:sp>
        <p:nvSpPr>
          <p:cNvPr id="16" name="Show answer"/>
          <p:cNvSpPr txBox="1">
            <a:spLocks noChangeArrowheads="1"/>
          </p:cNvSpPr>
          <p:nvPr/>
        </p:nvSpPr>
        <p:spPr bwMode="auto">
          <a:xfrm>
            <a:off x="998538" y="5187950"/>
            <a:ext cx="1249362" cy="8048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uk-UA" altLang="en-US" b="1" dirty="0" smtClean="0">
                <a:solidFill>
                  <a:srgbClr val="7030A0"/>
                </a:solidFill>
              </a:rPr>
              <a:t>Відповідь</a:t>
            </a:r>
            <a:endParaRPr lang="en-GB" altLang="en-US" b="1" dirty="0">
              <a:solidFill>
                <a:srgbClr val="7030A0"/>
              </a:solidFill>
            </a:endParaRPr>
          </a:p>
        </p:txBody>
      </p:sp>
      <p:sp>
        <p:nvSpPr>
          <p:cNvPr id="17" name="Rectangle 8"/>
          <p:cNvSpPr/>
          <p:nvPr/>
        </p:nvSpPr>
        <p:spPr>
          <a:xfrm>
            <a:off x="2328863" y="5187950"/>
            <a:ext cx="4486275" cy="804863"/>
          </a:xfrm>
          <a:prstGeom prst="rect">
            <a:avLst/>
          </a:prstGeom>
          <a:solidFill>
            <a:schemeClr val="bg1"/>
          </a:solidFill>
          <a:ln>
            <a:solidFill>
              <a:srgbClr val="FFE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2699792" y="5435932"/>
            <a:ext cx="352839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uk-UA" altLang="en-US" sz="1600" b="1" dirty="0" smtClean="0"/>
              <a:t>3 см</a:t>
            </a:r>
            <a:r>
              <a:rPr lang="en-GB" altLang="en-US" sz="1600" b="1" dirty="0" smtClean="0"/>
              <a:t> </a:t>
            </a:r>
            <a:r>
              <a:rPr lang="uk-UA" altLang="en-US" sz="1600" b="1" dirty="0" smtClean="0"/>
              <a:t> </a:t>
            </a:r>
            <a:r>
              <a:rPr lang="en-GB" altLang="en-US" sz="1600" b="1" dirty="0" smtClean="0"/>
              <a:t>+ </a:t>
            </a:r>
            <a:r>
              <a:rPr lang="uk-UA" altLang="en-US" sz="1600" b="1" dirty="0" smtClean="0"/>
              <a:t> 3 см</a:t>
            </a:r>
            <a:r>
              <a:rPr lang="en-GB" altLang="en-US" sz="1600" b="1" dirty="0" smtClean="0"/>
              <a:t> </a:t>
            </a:r>
            <a:r>
              <a:rPr lang="uk-UA" altLang="en-US" sz="1600" b="1" dirty="0" smtClean="0"/>
              <a:t> +</a:t>
            </a:r>
            <a:r>
              <a:rPr lang="en-GB" altLang="en-US" sz="1600" b="1" dirty="0" smtClean="0"/>
              <a:t> </a:t>
            </a:r>
            <a:r>
              <a:rPr lang="uk-UA" altLang="en-US" sz="1600" b="1" dirty="0" smtClean="0"/>
              <a:t> 2</a:t>
            </a:r>
            <a:r>
              <a:rPr lang="en-GB" altLang="en-US" sz="1600" b="1" dirty="0" smtClean="0"/>
              <a:t> </a:t>
            </a:r>
            <a:r>
              <a:rPr lang="uk-UA" altLang="en-US" sz="1600" b="1" dirty="0" smtClean="0"/>
              <a:t>см +  2 </a:t>
            </a:r>
            <a:r>
              <a:rPr lang="uk-UA" altLang="en-US" sz="1600" b="1" dirty="0" err="1" smtClean="0"/>
              <a:t>см</a:t>
            </a:r>
            <a:r>
              <a:rPr lang="uk-UA" altLang="en-US" sz="1600" b="1" dirty="0" smtClean="0"/>
              <a:t>  +  3 </a:t>
            </a:r>
            <a:r>
              <a:rPr lang="uk-UA" altLang="en-US" sz="1600" b="1" dirty="0" err="1" smtClean="0"/>
              <a:t>см</a:t>
            </a:r>
            <a:r>
              <a:rPr lang="uk-UA" altLang="en-US" sz="1600" b="1" dirty="0" smtClean="0"/>
              <a:t> =</a:t>
            </a:r>
            <a:endParaRPr lang="en-GB" altLang="en-US" sz="1600" b="1" dirty="0"/>
          </a:p>
        </p:txBody>
      </p:sp>
      <p:sp>
        <p:nvSpPr>
          <p:cNvPr id="19" name="Reveal 1"/>
          <p:cNvSpPr txBox="1">
            <a:spLocks noChangeArrowheads="1"/>
          </p:cNvSpPr>
          <p:nvPr/>
        </p:nvSpPr>
        <p:spPr bwMode="auto">
          <a:xfrm>
            <a:off x="2843808" y="5445224"/>
            <a:ext cx="504056" cy="313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36000" tIns="36000" rIns="36000" bIns="0">
            <a:spAutoFit/>
          </a:bodyPr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20" name="Reveal 2"/>
          <p:cNvSpPr txBox="1">
            <a:spLocks noChangeArrowheads="1"/>
          </p:cNvSpPr>
          <p:nvPr/>
        </p:nvSpPr>
        <p:spPr bwMode="auto">
          <a:xfrm>
            <a:off x="3491880" y="5445224"/>
            <a:ext cx="504056" cy="314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36000" tIns="36000" rIns="36000" bIns="0">
            <a:spAutoFit/>
          </a:bodyPr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21" name="Reveal 3"/>
          <p:cNvSpPr txBox="1">
            <a:spLocks noChangeArrowheads="1"/>
          </p:cNvSpPr>
          <p:nvPr/>
        </p:nvSpPr>
        <p:spPr bwMode="auto">
          <a:xfrm>
            <a:off x="4139952" y="5445224"/>
            <a:ext cx="506412" cy="314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36000" tIns="36000" rIns="36000" bIns="0">
            <a:spAutoFit/>
          </a:bodyPr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23" name="Answer"/>
          <p:cNvSpPr txBox="1">
            <a:spLocks noChangeArrowheads="1"/>
          </p:cNvSpPr>
          <p:nvPr/>
        </p:nvSpPr>
        <p:spPr bwMode="auto">
          <a:xfrm>
            <a:off x="6084168" y="5445224"/>
            <a:ext cx="648072" cy="3127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36000" tIns="36000" rIns="36000" bIns="0">
            <a:spAutoFit/>
          </a:bodyPr>
          <a:lstStyle/>
          <a:p>
            <a:pPr eaLnBrk="1" hangingPunct="1"/>
            <a:r>
              <a:rPr lang="uk-UA" altLang="en-US" b="1" dirty="0" smtClean="0"/>
              <a:t>14 см</a:t>
            </a:r>
            <a:endParaRPr lang="en-GB" alt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411760" y="542664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</a:t>
            </a:r>
            <a:r>
              <a:rPr lang="en-US" dirty="0" smtClean="0"/>
              <a:t> </a:t>
            </a:r>
            <a:r>
              <a:rPr lang="en-US" b="1" dirty="0" smtClean="0"/>
              <a:t>=</a:t>
            </a:r>
            <a:endParaRPr lang="ru-RU" b="1" dirty="0"/>
          </a:p>
        </p:txBody>
      </p:sp>
      <p:cxnSp>
        <p:nvCxnSpPr>
          <p:cNvPr id="27" name="Прямая со стрелкой 26"/>
          <p:cNvCxnSpPr/>
          <p:nvPr/>
        </p:nvCxnSpPr>
        <p:spPr>
          <a:xfrm>
            <a:off x="1542827" y="2132856"/>
            <a:ext cx="576064" cy="57606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ятиугольник 25"/>
          <p:cNvSpPr/>
          <p:nvPr/>
        </p:nvSpPr>
        <p:spPr>
          <a:xfrm>
            <a:off x="3271019" y="2204864"/>
            <a:ext cx="2592288" cy="1656184"/>
          </a:xfrm>
          <a:prstGeom prst="homePlat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Button 4"/>
          <p:cNvSpPr>
            <a:spLocks noChangeArrowheads="1"/>
          </p:cNvSpPr>
          <p:nvPr/>
        </p:nvSpPr>
        <p:spPr bwMode="auto">
          <a:xfrm>
            <a:off x="3703067" y="1484784"/>
            <a:ext cx="795338" cy="5476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7030A0"/>
            </a:solidFill>
            <a:round/>
            <a:headEnd/>
            <a:tailEnd/>
          </a:ln>
        </p:spPr>
        <p:txBody>
          <a:bodyPr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>
                <a:latin typeface="+mj-lt"/>
              </a:rPr>
              <a:t>3</a:t>
            </a:r>
            <a:r>
              <a:rPr lang="uk-UA" altLang="en-US" b="1" dirty="0" smtClean="0">
                <a:latin typeface="+mj-lt"/>
              </a:rPr>
              <a:t> см</a:t>
            </a:r>
            <a:endParaRPr lang="en-GB" altLang="en-US" b="1" dirty="0">
              <a:latin typeface="+mj-lt"/>
            </a:endParaRPr>
          </a:p>
        </p:txBody>
      </p:sp>
      <p:sp>
        <p:nvSpPr>
          <p:cNvPr id="29" name="Button 4"/>
          <p:cNvSpPr>
            <a:spLocks noChangeArrowheads="1"/>
          </p:cNvSpPr>
          <p:nvPr/>
        </p:nvSpPr>
        <p:spPr bwMode="auto">
          <a:xfrm>
            <a:off x="3703067" y="4005064"/>
            <a:ext cx="795338" cy="5476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7030A0"/>
            </a:solidFill>
            <a:round/>
            <a:headEnd/>
            <a:tailEnd/>
          </a:ln>
        </p:spPr>
        <p:txBody>
          <a:bodyPr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 smtClean="0">
                <a:latin typeface="+mj-lt"/>
              </a:rPr>
              <a:t>3 см</a:t>
            </a:r>
            <a:endParaRPr lang="en-GB" altLang="en-US" b="1" dirty="0">
              <a:latin typeface="+mj-lt"/>
            </a:endParaRPr>
          </a:p>
        </p:txBody>
      </p:sp>
      <p:sp>
        <p:nvSpPr>
          <p:cNvPr id="30" name="Reveal 3"/>
          <p:cNvSpPr txBox="1">
            <a:spLocks noChangeArrowheads="1"/>
          </p:cNvSpPr>
          <p:nvPr/>
        </p:nvSpPr>
        <p:spPr bwMode="auto">
          <a:xfrm>
            <a:off x="4788024" y="5445224"/>
            <a:ext cx="506412" cy="314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36000" tIns="36000" rIns="36000" bIns="0">
            <a:spAutoFit/>
          </a:bodyPr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31" name="Reveal 3"/>
          <p:cNvSpPr txBox="1">
            <a:spLocks noChangeArrowheads="1"/>
          </p:cNvSpPr>
          <p:nvPr/>
        </p:nvSpPr>
        <p:spPr bwMode="auto">
          <a:xfrm>
            <a:off x="5436096" y="5445224"/>
            <a:ext cx="506412" cy="314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36000" tIns="36000" rIns="36000" bIns="0">
            <a:spAutoFit/>
          </a:bodyPr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3" grpId="0" animBg="1"/>
      <p:bldP spid="30" grpId="0" animBg="1"/>
      <p:bldP spid="3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слайд2-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8686"/>
            <a:ext cx="9144000" cy="6809314"/>
          </a:xfrm>
          <a:prstGeom prst="rect">
            <a:avLst/>
          </a:prstGeom>
        </p:spPr>
      </p:pic>
      <p:sp>
        <p:nvSpPr>
          <p:cNvPr id="4" name="Title 20"/>
          <p:cNvSpPr txBox="1">
            <a:spLocks/>
          </p:cNvSpPr>
          <p:nvPr/>
        </p:nvSpPr>
        <p:spPr>
          <a:xfrm>
            <a:off x="457200" y="479425"/>
            <a:ext cx="8220075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Виберіть</a:t>
            </a:r>
            <a:r>
              <a:rPr kumimoji="0" lang="uk-UA" alt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тло</a:t>
            </a:r>
            <a:endParaRPr kumimoji="0" lang="en-GB" alt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Рисунок 4" descr="без сітки-0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2" y="2204864"/>
            <a:ext cx="4069034" cy="3947540"/>
          </a:xfrm>
          <a:prstGeom prst="rect">
            <a:avLst/>
          </a:prstGeom>
        </p:spPr>
      </p:pic>
      <p:pic>
        <p:nvPicPr>
          <p:cNvPr id="10" name="Рисунок 9" descr="на сетке-01-0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2348880"/>
            <a:ext cx="3587632" cy="36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сетка-01-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624"/>
            <a:ext cx="9144000" cy="6760627"/>
          </a:xfrm>
          <a:prstGeom prst="rect">
            <a:avLst/>
          </a:prstGeom>
        </p:spPr>
      </p:pic>
      <p:sp>
        <p:nvSpPr>
          <p:cNvPr id="9" name="Button 4"/>
          <p:cNvSpPr>
            <a:spLocks noChangeArrowheads="1"/>
          </p:cNvSpPr>
          <p:nvPr/>
        </p:nvSpPr>
        <p:spPr bwMode="auto">
          <a:xfrm>
            <a:off x="2480518" y="1916832"/>
            <a:ext cx="795338" cy="5476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chemeClr val="accent3"/>
            </a:solidFill>
            <a:round/>
            <a:headEnd/>
            <a:tailEnd/>
          </a:ln>
        </p:spPr>
        <p:txBody>
          <a:bodyPr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 smtClean="0">
                <a:latin typeface="+mj-lt"/>
              </a:rPr>
              <a:t>5 см</a:t>
            </a:r>
            <a:endParaRPr lang="en-GB" altLang="en-US" b="1" dirty="0">
              <a:latin typeface="+mj-lt"/>
            </a:endParaRPr>
          </a:p>
        </p:txBody>
      </p:sp>
      <p:sp>
        <p:nvSpPr>
          <p:cNvPr id="11" name="Button 2"/>
          <p:cNvSpPr>
            <a:spLocks noChangeArrowheads="1"/>
          </p:cNvSpPr>
          <p:nvPr/>
        </p:nvSpPr>
        <p:spPr bwMode="auto">
          <a:xfrm>
            <a:off x="6156176" y="1916832"/>
            <a:ext cx="796925" cy="5477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chemeClr val="accent3"/>
            </a:solidFill>
            <a:round/>
            <a:headEnd/>
            <a:tailEnd/>
          </a:ln>
        </p:spPr>
        <p:txBody>
          <a:bodyPr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 smtClean="0"/>
              <a:t>5 см</a:t>
            </a:r>
            <a:endParaRPr lang="en-GB" altLang="en-US" b="1" dirty="0"/>
          </a:p>
        </p:txBody>
      </p:sp>
      <p:sp>
        <p:nvSpPr>
          <p:cNvPr id="12" name="Button 3"/>
          <p:cNvSpPr>
            <a:spLocks noChangeArrowheads="1"/>
          </p:cNvSpPr>
          <p:nvPr/>
        </p:nvSpPr>
        <p:spPr bwMode="auto">
          <a:xfrm>
            <a:off x="4283968" y="3789040"/>
            <a:ext cx="796925" cy="5477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chemeClr val="accent3"/>
            </a:solidFill>
            <a:round/>
            <a:headEnd/>
            <a:tailEnd/>
          </a:ln>
        </p:spPr>
        <p:txBody>
          <a:bodyPr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/>
              <a:t>5</a:t>
            </a:r>
            <a:r>
              <a:rPr lang="uk-UA" altLang="en-US" b="1" dirty="0" smtClean="0"/>
              <a:t> см</a:t>
            </a:r>
            <a:endParaRPr lang="en-GB" altLang="en-US" b="1" dirty="0"/>
          </a:p>
        </p:txBody>
      </p:sp>
      <p:sp>
        <p:nvSpPr>
          <p:cNvPr id="13" name="Background"/>
          <p:cNvSpPr/>
          <p:nvPr/>
        </p:nvSpPr>
        <p:spPr>
          <a:xfrm>
            <a:off x="919163" y="5091113"/>
            <a:ext cx="7315200" cy="10017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4" name="Next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6896100" y="5187950"/>
            <a:ext cx="1249363" cy="37941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rgbClr val="FFECA7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uk-UA" altLang="en-US" dirty="0" smtClean="0"/>
              <a:t>Далі</a:t>
            </a:r>
            <a:r>
              <a:rPr lang="en-GB" altLang="en-US" dirty="0" smtClean="0"/>
              <a:t> </a:t>
            </a:r>
            <a:endParaRPr lang="en-GB" altLang="en-US" dirty="0"/>
          </a:p>
        </p:txBody>
      </p:sp>
      <p:sp>
        <p:nvSpPr>
          <p:cNvPr id="15" name="Menu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6896100" y="5611813"/>
            <a:ext cx="1249363" cy="381000"/>
          </a:xfrm>
          <a:prstGeom prst="rect">
            <a:avLst/>
          </a:prstGeom>
          <a:solidFill>
            <a:srgbClr val="00B0F0"/>
          </a:solidFill>
          <a:ln w="9525">
            <a:solidFill>
              <a:srgbClr val="FFECA7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uk-UA" altLang="en-US" dirty="0" smtClean="0"/>
              <a:t>Меню</a:t>
            </a:r>
            <a:endParaRPr lang="en-GB" altLang="en-US" dirty="0"/>
          </a:p>
        </p:txBody>
      </p:sp>
      <p:sp>
        <p:nvSpPr>
          <p:cNvPr id="16" name="Show answer"/>
          <p:cNvSpPr txBox="1">
            <a:spLocks noChangeArrowheads="1"/>
          </p:cNvSpPr>
          <p:nvPr/>
        </p:nvSpPr>
        <p:spPr bwMode="auto">
          <a:xfrm>
            <a:off x="998538" y="5187950"/>
            <a:ext cx="1249362" cy="8048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uk-UA" altLang="en-US" b="1" dirty="0" smtClean="0">
                <a:solidFill>
                  <a:srgbClr val="00B0F0"/>
                </a:solidFill>
              </a:rPr>
              <a:t>Відповідь</a:t>
            </a:r>
            <a:endParaRPr lang="en-GB" altLang="en-US" b="1" dirty="0">
              <a:solidFill>
                <a:srgbClr val="00B0F0"/>
              </a:solidFill>
            </a:endParaRPr>
          </a:p>
        </p:txBody>
      </p:sp>
      <p:sp>
        <p:nvSpPr>
          <p:cNvPr id="17" name="Rectangle 8"/>
          <p:cNvSpPr/>
          <p:nvPr/>
        </p:nvSpPr>
        <p:spPr>
          <a:xfrm>
            <a:off x="2328863" y="5187950"/>
            <a:ext cx="4486275" cy="804863"/>
          </a:xfrm>
          <a:prstGeom prst="rect">
            <a:avLst/>
          </a:prstGeom>
          <a:solidFill>
            <a:schemeClr val="bg1"/>
          </a:solidFill>
          <a:ln>
            <a:solidFill>
              <a:srgbClr val="FFE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2843808" y="5435932"/>
            <a:ext cx="25922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uk-UA" altLang="en-US" b="1" dirty="0" smtClean="0"/>
              <a:t>5 см</a:t>
            </a:r>
            <a:r>
              <a:rPr lang="en-US" altLang="en-US" b="1" dirty="0" smtClean="0"/>
              <a:t> </a:t>
            </a:r>
            <a:r>
              <a:rPr lang="en-GB" altLang="en-US" b="1" dirty="0" smtClean="0"/>
              <a:t>  +   </a:t>
            </a:r>
            <a:r>
              <a:rPr lang="uk-UA" altLang="en-US" b="1" dirty="0" smtClean="0"/>
              <a:t>5 см</a:t>
            </a:r>
            <a:r>
              <a:rPr lang="en-GB" altLang="en-US" b="1" dirty="0" smtClean="0"/>
              <a:t>  +   </a:t>
            </a:r>
            <a:r>
              <a:rPr lang="uk-UA" altLang="en-US" b="1" dirty="0" smtClean="0"/>
              <a:t>5 см</a:t>
            </a:r>
            <a:r>
              <a:rPr lang="en-GB" altLang="en-US" b="1" dirty="0" smtClean="0"/>
              <a:t>   =</a:t>
            </a:r>
            <a:endParaRPr lang="en-GB" altLang="en-US" b="1" dirty="0"/>
          </a:p>
        </p:txBody>
      </p:sp>
      <p:sp>
        <p:nvSpPr>
          <p:cNvPr id="19" name="Reveal 1"/>
          <p:cNvSpPr txBox="1">
            <a:spLocks noChangeArrowheads="1"/>
          </p:cNvSpPr>
          <p:nvPr/>
        </p:nvSpPr>
        <p:spPr bwMode="auto">
          <a:xfrm>
            <a:off x="2915816" y="5445224"/>
            <a:ext cx="576064" cy="313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36000" tIns="36000" rIns="36000" bIns="0">
            <a:spAutoFit/>
          </a:bodyPr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20" name="Reveal 2"/>
          <p:cNvSpPr txBox="1">
            <a:spLocks noChangeArrowheads="1"/>
          </p:cNvSpPr>
          <p:nvPr/>
        </p:nvSpPr>
        <p:spPr bwMode="auto">
          <a:xfrm>
            <a:off x="3707904" y="5445224"/>
            <a:ext cx="578420" cy="314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36000" tIns="36000" rIns="36000" bIns="0">
            <a:spAutoFit/>
          </a:bodyPr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21" name="Reveal 3"/>
          <p:cNvSpPr txBox="1">
            <a:spLocks noChangeArrowheads="1"/>
          </p:cNvSpPr>
          <p:nvPr/>
        </p:nvSpPr>
        <p:spPr bwMode="auto">
          <a:xfrm>
            <a:off x="4572000" y="5445224"/>
            <a:ext cx="506412" cy="314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36000" tIns="36000" rIns="36000" bIns="0">
            <a:spAutoFit/>
          </a:bodyPr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23" name="Answer"/>
          <p:cNvSpPr txBox="1">
            <a:spLocks noChangeArrowheads="1"/>
          </p:cNvSpPr>
          <p:nvPr/>
        </p:nvSpPr>
        <p:spPr bwMode="auto">
          <a:xfrm>
            <a:off x="5436096" y="5445224"/>
            <a:ext cx="648072" cy="3127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36000" tIns="36000" rIns="36000" bIns="0">
            <a:spAutoFit/>
          </a:bodyPr>
          <a:lstStyle/>
          <a:p>
            <a:pPr eaLnBrk="1" hangingPunct="1"/>
            <a:r>
              <a:rPr lang="uk-UA" altLang="en-US" b="1" dirty="0" smtClean="0"/>
              <a:t>15 см</a:t>
            </a:r>
            <a:endParaRPr lang="en-GB" alt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483768" y="542664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</a:t>
            </a:r>
            <a:r>
              <a:rPr lang="en-US" dirty="0" smtClean="0"/>
              <a:t> </a:t>
            </a:r>
            <a:r>
              <a:rPr lang="en-US" b="1" dirty="0" smtClean="0"/>
              <a:t>=</a:t>
            </a:r>
            <a:endParaRPr lang="ru-RU" b="1" dirty="0"/>
          </a:p>
        </p:txBody>
      </p:sp>
      <p:cxnSp>
        <p:nvCxnSpPr>
          <p:cNvPr id="27" name="Прямая со стрелкой 26"/>
          <p:cNvCxnSpPr/>
          <p:nvPr/>
        </p:nvCxnSpPr>
        <p:spPr>
          <a:xfrm>
            <a:off x="1835696" y="1268760"/>
            <a:ext cx="576064" cy="57606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Равнобедренный треугольник 24"/>
          <p:cNvSpPr/>
          <p:nvPr/>
        </p:nvSpPr>
        <p:spPr>
          <a:xfrm>
            <a:off x="3347864" y="1412776"/>
            <a:ext cx="2736304" cy="2160240"/>
          </a:xfrm>
          <a:prstGeom prst="triangl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79512" y="116632"/>
            <a:ext cx="8856984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Периметр трикутника (Р) — це сума довжин його сторін</a:t>
            </a:r>
            <a:r>
              <a:rPr lang="uk-UA" dirty="0" smtClean="0">
                <a:solidFill>
                  <a:schemeClr val="tx1"/>
                </a:solidFill>
              </a:rPr>
              <a:t>. Тисни на позначення довжини (червона стрілка) за годинниковою стрілкою. </a:t>
            </a:r>
            <a:r>
              <a:rPr lang="uk-UA" b="1" dirty="0" smtClean="0">
                <a:solidFill>
                  <a:srgbClr val="FF0000"/>
                </a:solidFill>
              </a:rPr>
              <a:t>Зверни увагу на рівність внизу!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6" name="Выгнутая вверх стрелка 25"/>
          <p:cNvSpPr/>
          <p:nvPr/>
        </p:nvSpPr>
        <p:spPr>
          <a:xfrm>
            <a:off x="4211960" y="1052736"/>
            <a:ext cx="1008112" cy="432048"/>
          </a:xfrm>
          <a:prstGeom prst="curved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Выгнутая вверх стрелка 27"/>
          <p:cNvSpPr/>
          <p:nvPr/>
        </p:nvSpPr>
        <p:spPr>
          <a:xfrm rot="5400000">
            <a:off x="5796136" y="3356992"/>
            <a:ext cx="1008112" cy="432048"/>
          </a:xfrm>
          <a:prstGeom prst="curved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сетка-01-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512" y="44624"/>
            <a:ext cx="9144000" cy="676062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9512" y="116632"/>
            <a:ext cx="8856984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chemeClr val="tx1"/>
                </a:solidFill>
              </a:rPr>
              <a:t>Периметр трикутника (Р) — це сума довжин його сторін</a:t>
            </a:r>
            <a:r>
              <a:rPr lang="uk-UA" dirty="0" smtClean="0">
                <a:solidFill>
                  <a:schemeClr val="tx1"/>
                </a:solidFill>
              </a:rPr>
              <a:t>. </a:t>
            </a:r>
          </a:p>
          <a:p>
            <a:pPr algn="ctr"/>
            <a:r>
              <a:rPr lang="uk-UA" dirty="0" smtClean="0">
                <a:solidFill>
                  <a:schemeClr val="tx1"/>
                </a:solidFill>
              </a:rPr>
              <a:t>Тисни на позначення довжини сторін трикутника за годинниковою стрілкою.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Button 4"/>
          <p:cNvSpPr>
            <a:spLocks noChangeArrowheads="1"/>
          </p:cNvSpPr>
          <p:nvPr/>
        </p:nvSpPr>
        <p:spPr bwMode="auto">
          <a:xfrm>
            <a:off x="2627784" y="2276872"/>
            <a:ext cx="795338" cy="5476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chemeClr val="accent3"/>
            </a:solidFill>
            <a:round/>
            <a:headEnd/>
            <a:tailEnd/>
          </a:ln>
        </p:spPr>
        <p:txBody>
          <a:bodyPr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 smtClean="0">
                <a:latin typeface="+mj-lt"/>
              </a:rPr>
              <a:t>4 см</a:t>
            </a:r>
            <a:endParaRPr lang="en-GB" altLang="en-US" b="1" dirty="0">
              <a:latin typeface="+mj-lt"/>
            </a:endParaRPr>
          </a:p>
        </p:txBody>
      </p:sp>
      <p:sp>
        <p:nvSpPr>
          <p:cNvPr id="11" name="Button 2"/>
          <p:cNvSpPr>
            <a:spLocks noChangeArrowheads="1"/>
          </p:cNvSpPr>
          <p:nvPr/>
        </p:nvSpPr>
        <p:spPr bwMode="auto">
          <a:xfrm>
            <a:off x="4860032" y="1916832"/>
            <a:ext cx="796925" cy="5477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chemeClr val="accent3"/>
            </a:solidFill>
            <a:round/>
            <a:headEnd/>
            <a:tailEnd/>
          </a:ln>
        </p:spPr>
        <p:txBody>
          <a:bodyPr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 smtClean="0"/>
              <a:t>6 см</a:t>
            </a:r>
            <a:endParaRPr lang="en-GB" altLang="en-US" b="1" dirty="0"/>
          </a:p>
        </p:txBody>
      </p:sp>
      <p:sp>
        <p:nvSpPr>
          <p:cNvPr id="12" name="Button 3"/>
          <p:cNvSpPr>
            <a:spLocks noChangeArrowheads="1"/>
          </p:cNvSpPr>
          <p:nvPr/>
        </p:nvSpPr>
        <p:spPr bwMode="auto">
          <a:xfrm>
            <a:off x="4139952" y="3789040"/>
            <a:ext cx="796925" cy="5477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chemeClr val="accent3"/>
            </a:solidFill>
            <a:round/>
            <a:headEnd/>
            <a:tailEnd/>
          </a:ln>
        </p:spPr>
        <p:txBody>
          <a:bodyPr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 smtClean="0"/>
              <a:t>4 см</a:t>
            </a:r>
            <a:endParaRPr lang="en-GB" altLang="en-US" b="1" dirty="0"/>
          </a:p>
        </p:txBody>
      </p:sp>
      <p:sp>
        <p:nvSpPr>
          <p:cNvPr id="13" name="Background"/>
          <p:cNvSpPr/>
          <p:nvPr/>
        </p:nvSpPr>
        <p:spPr>
          <a:xfrm>
            <a:off x="919163" y="5091113"/>
            <a:ext cx="7315200" cy="10017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5" name="Menu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6896100" y="5611813"/>
            <a:ext cx="1249363" cy="381000"/>
          </a:xfrm>
          <a:prstGeom prst="rect">
            <a:avLst/>
          </a:prstGeom>
          <a:solidFill>
            <a:srgbClr val="00B0F0"/>
          </a:solidFill>
          <a:ln w="9525">
            <a:solidFill>
              <a:srgbClr val="FFECA7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uk-UA" altLang="en-US" dirty="0" smtClean="0"/>
              <a:t>Меню</a:t>
            </a:r>
            <a:endParaRPr lang="en-GB" altLang="en-US" dirty="0"/>
          </a:p>
        </p:txBody>
      </p:sp>
      <p:sp>
        <p:nvSpPr>
          <p:cNvPr id="16" name="Show answer"/>
          <p:cNvSpPr txBox="1">
            <a:spLocks noChangeArrowheads="1"/>
          </p:cNvSpPr>
          <p:nvPr/>
        </p:nvSpPr>
        <p:spPr bwMode="auto">
          <a:xfrm>
            <a:off x="998538" y="5187950"/>
            <a:ext cx="1249362" cy="8048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uk-UA" altLang="en-US" b="1" dirty="0" smtClean="0">
                <a:solidFill>
                  <a:srgbClr val="00B0F0"/>
                </a:solidFill>
              </a:rPr>
              <a:t>Відповідь</a:t>
            </a:r>
            <a:endParaRPr lang="en-GB" altLang="en-US" b="1" dirty="0">
              <a:solidFill>
                <a:srgbClr val="00B0F0"/>
              </a:solidFill>
            </a:endParaRPr>
          </a:p>
        </p:txBody>
      </p:sp>
      <p:sp>
        <p:nvSpPr>
          <p:cNvPr id="17" name="Rectangle 8"/>
          <p:cNvSpPr/>
          <p:nvPr/>
        </p:nvSpPr>
        <p:spPr>
          <a:xfrm>
            <a:off x="2328863" y="5187950"/>
            <a:ext cx="4486275" cy="804863"/>
          </a:xfrm>
          <a:prstGeom prst="rect">
            <a:avLst/>
          </a:prstGeom>
          <a:solidFill>
            <a:schemeClr val="bg1"/>
          </a:solidFill>
          <a:ln>
            <a:solidFill>
              <a:srgbClr val="FFE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2843808" y="5435932"/>
            <a:ext cx="25922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uk-UA" altLang="en-US" b="1" dirty="0" smtClean="0"/>
              <a:t>4 см</a:t>
            </a:r>
            <a:r>
              <a:rPr lang="en-US" altLang="en-US" b="1" dirty="0" smtClean="0"/>
              <a:t> </a:t>
            </a:r>
            <a:r>
              <a:rPr lang="en-GB" altLang="en-US" b="1" dirty="0" smtClean="0"/>
              <a:t>  +   </a:t>
            </a:r>
            <a:r>
              <a:rPr lang="uk-UA" altLang="en-US" b="1" dirty="0" smtClean="0"/>
              <a:t>6 см</a:t>
            </a:r>
            <a:r>
              <a:rPr lang="en-GB" altLang="en-US" b="1" dirty="0" smtClean="0"/>
              <a:t>  +   </a:t>
            </a:r>
            <a:r>
              <a:rPr lang="uk-UA" altLang="en-US" b="1" dirty="0" smtClean="0"/>
              <a:t>4 см</a:t>
            </a:r>
            <a:r>
              <a:rPr lang="en-GB" altLang="en-US" b="1" dirty="0" smtClean="0"/>
              <a:t>   =</a:t>
            </a:r>
            <a:endParaRPr lang="en-GB" altLang="en-US" b="1" dirty="0"/>
          </a:p>
        </p:txBody>
      </p:sp>
      <p:sp>
        <p:nvSpPr>
          <p:cNvPr id="19" name="Reveal 1"/>
          <p:cNvSpPr txBox="1">
            <a:spLocks noChangeArrowheads="1"/>
          </p:cNvSpPr>
          <p:nvPr/>
        </p:nvSpPr>
        <p:spPr bwMode="auto">
          <a:xfrm>
            <a:off x="2915816" y="5445224"/>
            <a:ext cx="576064" cy="313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36000" tIns="36000" rIns="36000" bIns="0">
            <a:spAutoFit/>
          </a:bodyPr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20" name="Reveal 2"/>
          <p:cNvSpPr txBox="1">
            <a:spLocks noChangeArrowheads="1"/>
          </p:cNvSpPr>
          <p:nvPr/>
        </p:nvSpPr>
        <p:spPr bwMode="auto">
          <a:xfrm>
            <a:off x="3707904" y="5445224"/>
            <a:ext cx="578420" cy="314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36000" tIns="36000" rIns="36000" bIns="0">
            <a:spAutoFit/>
          </a:bodyPr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21" name="Reveal 3"/>
          <p:cNvSpPr txBox="1">
            <a:spLocks noChangeArrowheads="1"/>
          </p:cNvSpPr>
          <p:nvPr/>
        </p:nvSpPr>
        <p:spPr bwMode="auto">
          <a:xfrm>
            <a:off x="4572000" y="5445224"/>
            <a:ext cx="506412" cy="314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36000" tIns="36000" rIns="36000" bIns="0">
            <a:spAutoFit/>
          </a:bodyPr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23" name="Answer"/>
          <p:cNvSpPr txBox="1">
            <a:spLocks noChangeArrowheads="1"/>
          </p:cNvSpPr>
          <p:nvPr/>
        </p:nvSpPr>
        <p:spPr bwMode="auto">
          <a:xfrm>
            <a:off x="5364088" y="5445224"/>
            <a:ext cx="648072" cy="3127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36000" tIns="36000" rIns="36000" bIns="0">
            <a:spAutoFit/>
          </a:bodyPr>
          <a:lstStyle/>
          <a:p>
            <a:pPr eaLnBrk="1" hangingPunct="1"/>
            <a:r>
              <a:rPr lang="uk-UA" altLang="en-US" b="1" dirty="0" smtClean="0"/>
              <a:t>14 см</a:t>
            </a:r>
            <a:endParaRPr lang="en-GB" alt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483768" y="542664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</a:t>
            </a:r>
            <a:r>
              <a:rPr lang="en-US" dirty="0" smtClean="0"/>
              <a:t> </a:t>
            </a:r>
            <a:r>
              <a:rPr lang="en-US" b="1" dirty="0" smtClean="0"/>
              <a:t>=</a:t>
            </a:r>
            <a:endParaRPr lang="ru-RU" b="1" dirty="0"/>
          </a:p>
        </p:txBody>
      </p:sp>
      <p:cxnSp>
        <p:nvCxnSpPr>
          <p:cNvPr id="27" name="Прямая со стрелкой 26"/>
          <p:cNvCxnSpPr/>
          <p:nvPr/>
        </p:nvCxnSpPr>
        <p:spPr>
          <a:xfrm>
            <a:off x="1979712" y="1700808"/>
            <a:ext cx="576064" cy="57606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Равнобедренный треугольник 21"/>
          <p:cNvSpPr/>
          <p:nvPr/>
        </p:nvSpPr>
        <p:spPr>
          <a:xfrm>
            <a:off x="3635896" y="1412776"/>
            <a:ext cx="2160240" cy="2160240"/>
          </a:xfrm>
          <a:prstGeom prst="triangle">
            <a:avLst>
              <a:gd name="adj" fmla="val 0"/>
            </a:avLst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Next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6896100" y="5187950"/>
            <a:ext cx="1249363" cy="37941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rgbClr val="FFECA7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uk-UA" altLang="en-US" dirty="0" smtClean="0"/>
              <a:t>Далі</a:t>
            </a:r>
            <a:r>
              <a:rPr lang="en-GB" altLang="en-US" dirty="0" smtClean="0"/>
              <a:t> </a:t>
            </a:r>
            <a:endParaRPr lang="en-GB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сетка-01-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7373"/>
            <a:ext cx="9144000" cy="676062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9512" y="116632"/>
            <a:ext cx="8856984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chemeClr val="tx1"/>
                </a:solidFill>
              </a:rPr>
              <a:t>Периметр </a:t>
            </a:r>
            <a:r>
              <a:rPr lang="uk-UA" b="1" dirty="0" smtClean="0">
                <a:solidFill>
                  <a:schemeClr val="tx1"/>
                </a:solidFill>
              </a:rPr>
              <a:t>прямокутника </a:t>
            </a:r>
            <a:r>
              <a:rPr lang="uk-UA" b="1" dirty="0">
                <a:solidFill>
                  <a:schemeClr val="tx1"/>
                </a:solidFill>
              </a:rPr>
              <a:t>(Р) — це сума довжин його сторін</a:t>
            </a:r>
            <a:r>
              <a:rPr lang="uk-UA" dirty="0" smtClean="0">
                <a:solidFill>
                  <a:schemeClr val="tx1"/>
                </a:solidFill>
              </a:rPr>
              <a:t>. Тисни на позначення довжини (червона стрілка) за годинниковою стрілкою. </a:t>
            </a:r>
            <a:r>
              <a:rPr lang="uk-UA" b="1" dirty="0" smtClean="0">
                <a:solidFill>
                  <a:srgbClr val="FF0000"/>
                </a:solidFill>
              </a:rPr>
              <a:t>Зверни увагу на рівність внизу!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Button 4"/>
          <p:cNvSpPr>
            <a:spLocks noChangeArrowheads="1"/>
          </p:cNvSpPr>
          <p:nvPr/>
        </p:nvSpPr>
        <p:spPr bwMode="auto">
          <a:xfrm>
            <a:off x="2267744" y="2780928"/>
            <a:ext cx="795338" cy="5476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chemeClr val="accent3"/>
            </a:solidFill>
            <a:round/>
            <a:headEnd/>
            <a:tailEnd/>
          </a:ln>
        </p:spPr>
        <p:txBody>
          <a:bodyPr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 smtClean="0">
                <a:latin typeface="+mj-lt"/>
              </a:rPr>
              <a:t>4 см</a:t>
            </a:r>
            <a:endParaRPr lang="en-GB" altLang="en-US" b="1" dirty="0">
              <a:latin typeface="+mj-lt"/>
            </a:endParaRPr>
          </a:p>
        </p:txBody>
      </p:sp>
      <p:sp>
        <p:nvSpPr>
          <p:cNvPr id="10" name="Button 1"/>
          <p:cNvSpPr>
            <a:spLocks noChangeArrowheads="1"/>
          </p:cNvSpPr>
          <p:nvPr/>
        </p:nvSpPr>
        <p:spPr bwMode="auto">
          <a:xfrm>
            <a:off x="4283968" y="1196753"/>
            <a:ext cx="796925" cy="5477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chemeClr val="accent3"/>
            </a:solidFill>
            <a:round/>
            <a:headEnd/>
            <a:tailEnd/>
          </a:ln>
        </p:spPr>
        <p:txBody>
          <a:bodyPr wrap="square"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 smtClean="0"/>
              <a:t>5 см</a:t>
            </a:r>
            <a:endParaRPr lang="en-GB" altLang="en-US" b="1" dirty="0"/>
          </a:p>
        </p:txBody>
      </p:sp>
      <p:sp>
        <p:nvSpPr>
          <p:cNvPr id="11" name="Button 2"/>
          <p:cNvSpPr>
            <a:spLocks noChangeArrowheads="1"/>
          </p:cNvSpPr>
          <p:nvPr/>
        </p:nvSpPr>
        <p:spPr bwMode="auto">
          <a:xfrm>
            <a:off x="6372200" y="2780928"/>
            <a:ext cx="796925" cy="5477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chemeClr val="accent3"/>
            </a:solidFill>
            <a:round/>
            <a:headEnd/>
            <a:tailEnd/>
          </a:ln>
        </p:spPr>
        <p:txBody>
          <a:bodyPr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 smtClean="0"/>
              <a:t>4 см</a:t>
            </a:r>
            <a:endParaRPr lang="en-GB" altLang="en-US" b="1" dirty="0"/>
          </a:p>
        </p:txBody>
      </p:sp>
      <p:sp>
        <p:nvSpPr>
          <p:cNvPr id="12" name="Button 3"/>
          <p:cNvSpPr>
            <a:spLocks noChangeArrowheads="1"/>
          </p:cNvSpPr>
          <p:nvPr/>
        </p:nvSpPr>
        <p:spPr bwMode="auto">
          <a:xfrm>
            <a:off x="4283968" y="4437112"/>
            <a:ext cx="796925" cy="5477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chemeClr val="accent3"/>
            </a:solidFill>
            <a:round/>
            <a:headEnd/>
            <a:tailEnd/>
          </a:ln>
        </p:spPr>
        <p:txBody>
          <a:bodyPr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 smtClean="0"/>
              <a:t>5 см</a:t>
            </a:r>
            <a:endParaRPr lang="en-GB" altLang="en-US" b="1" dirty="0"/>
          </a:p>
        </p:txBody>
      </p:sp>
      <p:sp>
        <p:nvSpPr>
          <p:cNvPr id="13" name="Background"/>
          <p:cNvSpPr/>
          <p:nvPr/>
        </p:nvSpPr>
        <p:spPr>
          <a:xfrm>
            <a:off x="919163" y="5091113"/>
            <a:ext cx="7315200" cy="10017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4" name="Next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6896100" y="5187950"/>
            <a:ext cx="1249363" cy="37941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rgbClr val="FFECA7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uk-UA" altLang="en-US" dirty="0" smtClean="0"/>
              <a:t>Далі</a:t>
            </a:r>
            <a:r>
              <a:rPr lang="en-GB" altLang="en-US" dirty="0" smtClean="0"/>
              <a:t> </a:t>
            </a:r>
            <a:endParaRPr lang="en-GB" altLang="en-US" dirty="0"/>
          </a:p>
        </p:txBody>
      </p:sp>
      <p:sp>
        <p:nvSpPr>
          <p:cNvPr id="15" name="Menu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6896100" y="5611813"/>
            <a:ext cx="1249363" cy="381000"/>
          </a:xfrm>
          <a:prstGeom prst="rect">
            <a:avLst/>
          </a:prstGeom>
          <a:solidFill>
            <a:srgbClr val="00B0F0"/>
          </a:solidFill>
          <a:ln w="9525">
            <a:solidFill>
              <a:srgbClr val="FFECA7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uk-UA" altLang="en-US" dirty="0" smtClean="0"/>
              <a:t>Меню</a:t>
            </a:r>
            <a:endParaRPr lang="en-GB" altLang="en-US" dirty="0"/>
          </a:p>
        </p:txBody>
      </p:sp>
      <p:sp>
        <p:nvSpPr>
          <p:cNvPr id="16" name="Show answer"/>
          <p:cNvSpPr txBox="1">
            <a:spLocks noChangeArrowheads="1"/>
          </p:cNvSpPr>
          <p:nvPr/>
        </p:nvSpPr>
        <p:spPr bwMode="auto">
          <a:xfrm>
            <a:off x="998538" y="5187950"/>
            <a:ext cx="1249362" cy="8048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uk-UA" altLang="en-US" b="1" dirty="0" smtClean="0">
                <a:solidFill>
                  <a:srgbClr val="00B0F0"/>
                </a:solidFill>
              </a:rPr>
              <a:t>Відповідь</a:t>
            </a:r>
            <a:endParaRPr lang="en-GB" altLang="en-US" b="1" dirty="0">
              <a:solidFill>
                <a:srgbClr val="00B0F0"/>
              </a:solidFill>
            </a:endParaRPr>
          </a:p>
        </p:txBody>
      </p:sp>
      <p:sp>
        <p:nvSpPr>
          <p:cNvPr id="17" name="Rectangle 8"/>
          <p:cNvSpPr/>
          <p:nvPr/>
        </p:nvSpPr>
        <p:spPr>
          <a:xfrm>
            <a:off x="2328863" y="5187950"/>
            <a:ext cx="4486275" cy="804863"/>
          </a:xfrm>
          <a:prstGeom prst="rect">
            <a:avLst/>
          </a:prstGeom>
          <a:solidFill>
            <a:schemeClr val="bg1"/>
          </a:solidFill>
          <a:ln>
            <a:solidFill>
              <a:srgbClr val="FFE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2843808" y="5435932"/>
            <a:ext cx="33843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uk-UA" altLang="en-US" b="1" dirty="0" smtClean="0"/>
              <a:t>4 см</a:t>
            </a:r>
            <a:r>
              <a:rPr lang="en-US" altLang="en-US" b="1" dirty="0" smtClean="0"/>
              <a:t> </a:t>
            </a:r>
            <a:r>
              <a:rPr lang="en-GB" altLang="en-US" b="1" dirty="0" smtClean="0"/>
              <a:t>  +   </a:t>
            </a:r>
            <a:r>
              <a:rPr lang="uk-UA" altLang="en-US" b="1" dirty="0" smtClean="0"/>
              <a:t>5 см</a:t>
            </a:r>
            <a:r>
              <a:rPr lang="en-GB" altLang="en-US" b="1" dirty="0" smtClean="0"/>
              <a:t>  +   </a:t>
            </a:r>
            <a:r>
              <a:rPr lang="uk-UA" altLang="en-US" b="1" dirty="0" smtClean="0"/>
              <a:t>4 см</a:t>
            </a:r>
            <a:r>
              <a:rPr lang="en-GB" altLang="en-US" b="1" dirty="0" smtClean="0"/>
              <a:t>   +   </a:t>
            </a:r>
            <a:r>
              <a:rPr lang="uk-UA" altLang="en-US" b="1" dirty="0" smtClean="0"/>
              <a:t>5 см</a:t>
            </a:r>
            <a:r>
              <a:rPr lang="en-GB" altLang="en-US" b="1" dirty="0" smtClean="0"/>
              <a:t> </a:t>
            </a:r>
            <a:r>
              <a:rPr lang="en-GB" altLang="en-US" b="1" dirty="0"/>
              <a:t>=</a:t>
            </a:r>
          </a:p>
        </p:txBody>
      </p:sp>
      <p:sp>
        <p:nvSpPr>
          <p:cNvPr id="19" name="Reveal 1"/>
          <p:cNvSpPr txBox="1">
            <a:spLocks noChangeArrowheads="1"/>
          </p:cNvSpPr>
          <p:nvPr/>
        </p:nvSpPr>
        <p:spPr bwMode="auto">
          <a:xfrm>
            <a:off x="2915816" y="5445224"/>
            <a:ext cx="576064" cy="313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36000" tIns="36000" rIns="36000" bIns="0">
            <a:spAutoFit/>
          </a:bodyPr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20" name="Reveal 2"/>
          <p:cNvSpPr txBox="1">
            <a:spLocks noChangeArrowheads="1"/>
          </p:cNvSpPr>
          <p:nvPr/>
        </p:nvSpPr>
        <p:spPr bwMode="auto">
          <a:xfrm>
            <a:off x="3707904" y="5445224"/>
            <a:ext cx="578420" cy="314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36000" tIns="36000" rIns="36000" bIns="0">
            <a:spAutoFit/>
          </a:bodyPr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21" name="Reveal 3"/>
          <p:cNvSpPr txBox="1">
            <a:spLocks noChangeArrowheads="1"/>
          </p:cNvSpPr>
          <p:nvPr/>
        </p:nvSpPr>
        <p:spPr bwMode="auto">
          <a:xfrm>
            <a:off x="4572000" y="5445224"/>
            <a:ext cx="506412" cy="314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36000" tIns="36000" rIns="36000" bIns="0">
            <a:spAutoFit/>
          </a:bodyPr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22" name="Reveal 4"/>
          <p:cNvSpPr txBox="1">
            <a:spLocks noChangeArrowheads="1"/>
          </p:cNvSpPr>
          <p:nvPr/>
        </p:nvSpPr>
        <p:spPr bwMode="auto">
          <a:xfrm>
            <a:off x="5436096" y="5445224"/>
            <a:ext cx="504056" cy="313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36000" tIns="36000" rIns="36000" bIns="0">
            <a:spAutoFit/>
          </a:bodyPr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23" name="Answer"/>
          <p:cNvSpPr txBox="1">
            <a:spLocks noChangeArrowheads="1"/>
          </p:cNvSpPr>
          <p:nvPr/>
        </p:nvSpPr>
        <p:spPr bwMode="auto">
          <a:xfrm>
            <a:off x="6156176" y="5445224"/>
            <a:ext cx="648072" cy="3127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36000" tIns="36000" rIns="36000" bIns="0">
            <a:spAutoFit/>
          </a:bodyPr>
          <a:lstStyle/>
          <a:p>
            <a:pPr eaLnBrk="1" hangingPunct="1"/>
            <a:r>
              <a:rPr lang="uk-UA" altLang="en-US" b="1" dirty="0" smtClean="0"/>
              <a:t>18 см</a:t>
            </a:r>
            <a:endParaRPr lang="en-GB" alt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483768" y="542664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 =</a:t>
            </a:r>
            <a:endParaRPr lang="ru-RU" b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347864" y="1988840"/>
            <a:ext cx="2736304" cy="2160240"/>
          </a:xfrm>
          <a:prstGeom prst="rect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Выгнутая вверх стрелка 28"/>
          <p:cNvSpPr/>
          <p:nvPr/>
        </p:nvSpPr>
        <p:spPr>
          <a:xfrm rot="18804772">
            <a:off x="2267026" y="1546228"/>
            <a:ext cx="1008112" cy="432048"/>
          </a:xfrm>
          <a:prstGeom prst="curved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Выгнутая вверх стрелка 29"/>
          <p:cNvSpPr/>
          <p:nvPr/>
        </p:nvSpPr>
        <p:spPr>
          <a:xfrm rot="2742218">
            <a:off x="6086745" y="1564372"/>
            <a:ext cx="1008112" cy="432048"/>
          </a:xfrm>
          <a:prstGeom prst="curved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Выгнутая вверх стрелка 30"/>
          <p:cNvSpPr/>
          <p:nvPr/>
        </p:nvSpPr>
        <p:spPr>
          <a:xfrm rot="7924088">
            <a:off x="5934185" y="4235956"/>
            <a:ext cx="1008112" cy="432048"/>
          </a:xfrm>
          <a:prstGeom prst="curved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сетка-01-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6512" y="97373"/>
            <a:ext cx="9144000" cy="676062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9512" y="116632"/>
            <a:ext cx="8856984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chemeClr val="tx1"/>
                </a:solidFill>
              </a:rPr>
              <a:t>Периметр </a:t>
            </a:r>
            <a:r>
              <a:rPr lang="uk-UA" b="1" dirty="0" smtClean="0">
                <a:solidFill>
                  <a:schemeClr val="tx1"/>
                </a:solidFill>
              </a:rPr>
              <a:t>квадрата </a:t>
            </a:r>
            <a:r>
              <a:rPr lang="uk-UA" b="1" dirty="0">
                <a:solidFill>
                  <a:schemeClr val="tx1"/>
                </a:solidFill>
              </a:rPr>
              <a:t>(Р) — це сума довжин його сторін</a:t>
            </a:r>
            <a:r>
              <a:rPr lang="uk-UA" dirty="0" smtClean="0">
                <a:solidFill>
                  <a:schemeClr val="tx1"/>
                </a:solidFill>
              </a:rPr>
              <a:t>. Тисни на позначення довжини сторін прямокутника за годинниковою стрілкою.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Button 4"/>
          <p:cNvSpPr>
            <a:spLocks noChangeArrowheads="1"/>
          </p:cNvSpPr>
          <p:nvPr/>
        </p:nvSpPr>
        <p:spPr bwMode="auto">
          <a:xfrm>
            <a:off x="2480518" y="2780928"/>
            <a:ext cx="795338" cy="5476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chemeClr val="accent3"/>
            </a:solidFill>
            <a:round/>
            <a:headEnd/>
            <a:tailEnd/>
          </a:ln>
        </p:spPr>
        <p:txBody>
          <a:bodyPr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 smtClean="0">
                <a:latin typeface="+mj-lt"/>
              </a:rPr>
              <a:t>4 см</a:t>
            </a:r>
            <a:endParaRPr lang="en-GB" altLang="en-US" b="1" dirty="0">
              <a:latin typeface="+mj-lt"/>
            </a:endParaRPr>
          </a:p>
        </p:txBody>
      </p:sp>
      <p:sp>
        <p:nvSpPr>
          <p:cNvPr id="10" name="Button 1"/>
          <p:cNvSpPr>
            <a:spLocks noChangeArrowheads="1"/>
          </p:cNvSpPr>
          <p:nvPr/>
        </p:nvSpPr>
        <p:spPr bwMode="auto">
          <a:xfrm>
            <a:off x="4283968" y="1297045"/>
            <a:ext cx="796925" cy="5477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chemeClr val="accent3"/>
            </a:solidFill>
            <a:round/>
            <a:headEnd/>
            <a:tailEnd/>
          </a:ln>
        </p:spPr>
        <p:txBody>
          <a:bodyPr wrap="square"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 smtClean="0"/>
              <a:t>4 см</a:t>
            </a:r>
            <a:endParaRPr lang="en-GB" altLang="en-US" b="1" dirty="0"/>
          </a:p>
        </p:txBody>
      </p:sp>
      <p:sp>
        <p:nvSpPr>
          <p:cNvPr id="11" name="Button 2"/>
          <p:cNvSpPr>
            <a:spLocks noChangeArrowheads="1"/>
          </p:cNvSpPr>
          <p:nvPr/>
        </p:nvSpPr>
        <p:spPr bwMode="auto">
          <a:xfrm>
            <a:off x="6156176" y="2780928"/>
            <a:ext cx="796925" cy="5477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chemeClr val="accent3"/>
            </a:solidFill>
            <a:round/>
            <a:headEnd/>
            <a:tailEnd/>
          </a:ln>
        </p:spPr>
        <p:txBody>
          <a:bodyPr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 smtClean="0"/>
              <a:t>4 см</a:t>
            </a:r>
            <a:endParaRPr lang="en-GB" altLang="en-US" b="1" dirty="0"/>
          </a:p>
        </p:txBody>
      </p:sp>
      <p:sp>
        <p:nvSpPr>
          <p:cNvPr id="12" name="Button 3"/>
          <p:cNvSpPr>
            <a:spLocks noChangeArrowheads="1"/>
          </p:cNvSpPr>
          <p:nvPr/>
        </p:nvSpPr>
        <p:spPr bwMode="auto">
          <a:xfrm>
            <a:off x="4283968" y="4365104"/>
            <a:ext cx="796925" cy="5477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chemeClr val="accent3"/>
            </a:solidFill>
            <a:round/>
            <a:headEnd/>
            <a:tailEnd/>
          </a:ln>
        </p:spPr>
        <p:txBody>
          <a:bodyPr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 smtClean="0"/>
              <a:t>4 см</a:t>
            </a:r>
            <a:endParaRPr lang="en-GB" altLang="en-US" b="1" dirty="0"/>
          </a:p>
        </p:txBody>
      </p:sp>
      <p:sp>
        <p:nvSpPr>
          <p:cNvPr id="13" name="Background"/>
          <p:cNvSpPr/>
          <p:nvPr/>
        </p:nvSpPr>
        <p:spPr>
          <a:xfrm>
            <a:off x="919163" y="5091113"/>
            <a:ext cx="7315200" cy="10017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4" name="Next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6896100" y="5187950"/>
            <a:ext cx="1249363" cy="37941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rgbClr val="FFECA7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uk-UA" altLang="en-US" dirty="0" smtClean="0"/>
              <a:t>Далі</a:t>
            </a:r>
            <a:r>
              <a:rPr lang="en-GB" altLang="en-US" dirty="0" smtClean="0"/>
              <a:t> </a:t>
            </a:r>
            <a:endParaRPr lang="en-GB" altLang="en-US" dirty="0"/>
          </a:p>
        </p:txBody>
      </p:sp>
      <p:sp>
        <p:nvSpPr>
          <p:cNvPr id="15" name="Menu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6896100" y="5611813"/>
            <a:ext cx="1249363" cy="381000"/>
          </a:xfrm>
          <a:prstGeom prst="rect">
            <a:avLst/>
          </a:prstGeom>
          <a:solidFill>
            <a:srgbClr val="00B0F0"/>
          </a:solidFill>
          <a:ln w="9525">
            <a:solidFill>
              <a:srgbClr val="FFECA7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uk-UA" altLang="en-US" dirty="0" smtClean="0"/>
              <a:t>Меню</a:t>
            </a:r>
            <a:endParaRPr lang="en-GB" altLang="en-US" dirty="0"/>
          </a:p>
        </p:txBody>
      </p:sp>
      <p:sp>
        <p:nvSpPr>
          <p:cNvPr id="16" name="Show answer"/>
          <p:cNvSpPr txBox="1">
            <a:spLocks noChangeArrowheads="1"/>
          </p:cNvSpPr>
          <p:nvPr/>
        </p:nvSpPr>
        <p:spPr bwMode="auto">
          <a:xfrm>
            <a:off x="998538" y="5187950"/>
            <a:ext cx="1249362" cy="8048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uk-UA" altLang="en-US" b="1" dirty="0" smtClean="0">
                <a:solidFill>
                  <a:srgbClr val="00B0F0"/>
                </a:solidFill>
              </a:rPr>
              <a:t>Відповідь</a:t>
            </a:r>
            <a:endParaRPr lang="en-GB" altLang="en-US" b="1" dirty="0">
              <a:solidFill>
                <a:srgbClr val="00B0F0"/>
              </a:solidFill>
            </a:endParaRPr>
          </a:p>
        </p:txBody>
      </p:sp>
      <p:sp>
        <p:nvSpPr>
          <p:cNvPr id="17" name="Rectangle 8"/>
          <p:cNvSpPr/>
          <p:nvPr/>
        </p:nvSpPr>
        <p:spPr>
          <a:xfrm>
            <a:off x="2328863" y="5187950"/>
            <a:ext cx="4486275" cy="804863"/>
          </a:xfrm>
          <a:prstGeom prst="rect">
            <a:avLst/>
          </a:prstGeom>
          <a:solidFill>
            <a:schemeClr val="bg1"/>
          </a:solidFill>
          <a:ln>
            <a:solidFill>
              <a:srgbClr val="FFE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2843808" y="5435932"/>
            <a:ext cx="33843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uk-UA" altLang="en-US" b="1" dirty="0" smtClean="0"/>
              <a:t>4 см</a:t>
            </a:r>
            <a:r>
              <a:rPr lang="en-US" altLang="en-US" b="1" dirty="0" smtClean="0"/>
              <a:t> </a:t>
            </a:r>
            <a:r>
              <a:rPr lang="en-GB" altLang="en-US" b="1" dirty="0" smtClean="0"/>
              <a:t>  +   </a:t>
            </a:r>
            <a:r>
              <a:rPr lang="uk-UA" altLang="en-US" b="1" dirty="0" smtClean="0"/>
              <a:t>4 см</a:t>
            </a:r>
            <a:r>
              <a:rPr lang="en-GB" altLang="en-US" b="1" dirty="0" smtClean="0"/>
              <a:t>  +   </a:t>
            </a:r>
            <a:r>
              <a:rPr lang="uk-UA" altLang="en-US" b="1" dirty="0" smtClean="0"/>
              <a:t>4 см</a:t>
            </a:r>
            <a:r>
              <a:rPr lang="en-GB" altLang="en-US" b="1" dirty="0" smtClean="0"/>
              <a:t>   +   </a:t>
            </a:r>
            <a:r>
              <a:rPr lang="uk-UA" altLang="en-US" b="1" dirty="0"/>
              <a:t>4</a:t>
            </a:r>
            <a:r>
              <a:rPr lang="uk-UA" altLang="en-US" b="1" dirty="0" smtClean="0"/>
              <a:t> см</a:t>
            </a:r>
            <a:r>
              <a:rPr lang="en-GB" altLang="en-US" b="1" dirty="0" smtClean="0"/>
              <a:t> </a:t>
            </a:r>
            <a:r>
              <a:rPr lang="en-GB" altLang="en-US" b="1" dirty="0"/>
              <a:t>=</a:t>
            </a:r>
          </a:p>
        </p:txBody>
      </p:sp>
      <p:sp>
        <p:nvSpPr>
          <p:cNvPr id="19" name="Reveal 1"/>
          <p:cNvSpPr txBox="1">
            <a:spLocks noChangeArrowheads="1"/>
          </p:cNvSpPr>
          <p:nvPr/>
        </p:nvSpPr>
        <p:spPr bwMode="auto">
          <a:xfrm>
            <a:off x="2915816" y="5445224"/>
            <a:ext cx="576064" cy="313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36000" tIns="36000" rIns="36000" bIns="0">
            <a:spAutoFit/>
          </a:bodyPr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20" name="Reveal 2"/>
          <p:cNvSpPr txBox="1">
            <a:spLocks noChangeArrowheads="1"/>
          </p:cNvSpPr>
          <p:nvPr/>
        </p:nvSpPr>
        <p:spPr bwMode="auto">
          <a:xfrm>
            <a:off x="3707904" y="5445224"/>
            <a:ext cx="578420" cy="314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36000" tIns="36000" rIns="36000" bIns="0">
            <a:spAutoFit/>
          </a:bodyPr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21" name="Reveal 3"/>
          <p:cNvSpPr txBox="1">
            <a:spLocks noChangeArrowheads="1"/>
          </p:cNvSpPr>
          <p:nvPr/>
        </p:nvSpPr>
        <p:spPr bwMode="auto">
          <a:xfrm>
            <a:off x="4572000" y="5445224"/>
            <a:ext cx="506412" cy="314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36000" tIns="36000" rIns="36000" bIns="0">
            <a:spAutoFit/>
          </a:bodyPr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22" name="Reveal 4"/>
          <p:cNvSpPr txBox="1">
            <a:spLocks noChangeArrowheads="1"/>
          </p:cNvSpPr>
          <p:nvPr/>
        </p:nvSpPr>
        <p:spPr bwMode="auto">
          <a:xfrm>
            <a:off x="5436096" y="5445224"/>
            <a:ext cx="504056" cy="313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36000" tIns="36000" rIns="36000" bIns="0">
            <a:spAutoFit/>
          </a:bodyPr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23" name="Answer"/>
          <p:cNvSpPr txBox="1">
            <a:spLocks noChangeArrowheads="1"/>
          </p:cNvSpPr>
          <p:nvPr/>
        </p:nvSpPr>
        <p:spPr bwMode="auto">
          <a:xfrm>
            <a:off x="6156176" y="5445224"/>
            <a:ext cx="648072" cy="3127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36000" tIns="36000" rIns="36000" bIns="0">
            <a:spAutoFit/>
          </a:bodyPr>
          <a:lstStyle/>
          <a:p>
            <a:pPr eaLnBrk="1" hangingPunct="1"/>
            <a:r>
              <a:rPr lang="uk-UA" altLang="en-US" b="1" dirty="0" smtClean="0"/>
              <a:t>16 см</a:t>
            </a:r>
            <a:endParaRPr lang="en-GB" alt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483768" y="542664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</a:t>
            </a:r>
            <a:r>
              <a:rPr lang="en-US" dirty="0" smtClean="0"/>
              <a:t> </a:t>
            </a:r>
            <a:r>
              <a:rPr lang="en-US" b="1" dirty="0" smtClean="0"/>
              <a:t>=</a:t>
            </a:r>
            <a:endParaRPr lang="ru-RU" b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563888" y="1988840"/>
            <a:ext cx="2232248" cy="2160240"/>
          </a:xfrm>
          <a:prstGeom prst="rect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7" name="Прямая со стрелкой 26"/>
          <p:cNvCxnSpPr/>
          <p:nvPr/>
        </p:nvCxnSpPr>
        <p:spPr>
          <a:xfrm>
            <a:off x="1835696" y="2132856"/>
            <a:ext cx="576064" cy="57606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сетка-01-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2749"/>
            <a:ext cx="9144000" cy="6760627"/>
          </a:xfrm>
          <a:prstGeom prst="rect">
            <a:avLst/>
          </a:prstGeom>
        </p:spPr>
      </p:pic>
      <p:sp>
        <p:nvSpPr>
          <p:cNvPr id="7" name="Shape"/>
          <p:cNvSpPr/>
          <p:nvPr/>
        </p:nvSpPr>
        <p:spPr>
          <a:xfrm>
            <a:off x="2483768" y="2492896"/>
            <a:ext cx="4464496" cy="1080120"/>
          </a:xfrm>
          <a:prstGeom prst="rect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9" name="Button 4"/>
          <p:cNvSpPr>
            <a:spLocks noChangeArrowheads="1"/>
          </p:cNvSpPr>
          <p:nvPr/>
        </p:nvSpPr>
        <p:spPr bwMode="auto">
          <a:xfrm>
            <a:off x="1475656" y="2708920"/>
            <a:ext cx="795338" cy="5476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chemeClr val="accent3"/>
            </a:solidFill>
            <a:round/>
            <a:headEnd/>
            <a:tailEnd/>
          </a:ln>
        </p:spPr>
        <p:txBody>
          <a:bodyPr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 smtClean="0">
                <a:latin typeface="+mj-lt"/>
              </a:rPr>
              <a:t>2 см</a:t>
            </a:r>
            <a:endParaRPr lang="en-GB" altLang="en-US" b="1" dirty="0">
              <a:latin typeface="+mj-lt"/>
            </a:endParaRPr>
          </a:p>
        </p:txBody>
      </p:sp>
      <p:sp>
        <p:nvSpPr>
          <p:cNvPr id="10" name="Button 1"/>
          <p:cNvSpPr>
            <a:spLocks noChangeArrowheads="1"/>
          </p:cNvSpPr>
          <p:nvPr/>
        </p:nvSpPr>
        <p:spPr bwMode="auto">
          <a:xfrm>
            <a:off x="4283968" y="1772816"/>
            <a:ext cx="796925" cy="5477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chemeClr val="accent3"/>
            </a:solidFill>
            <a:round/>
            <a:headEnd/>
            <a:tailEnd/>
          </a:ln>
        </p:spPr>
        <p:txBody>
          <a:bodyPr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 smtClean="0"/>
              <a:t>8 см</a:t>
            </a:r>
            <a:endParaRPr lang="en-GB" altLang="en-US" b="1" dirty="0"/>
          </a:p>
        </p:txBody>
      </p:sp>
      <p:sp>
        <p:nvSpPr>
          <p:cNvPr id="11" name="Button 2"/>
          <p:cNvSpPr>
            <a:spLocks noChangeArrowheads="1"/>
          </p:cNvSpPr>
          <p:nvPr/>
        </p:nvSpPr>
        <p:spPr bwMode="auto">
          <a:xfrm>
            <a:off x="7164288" y="2708920"/>
            <a:ext cx="796925" cy="5477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chemeClr val="accent3"/>
            </a:solidFill>
            <a:round/>
            <a:headEnd/>
            <a:tailEnd/>
          </a:ln>
        </p:spPr>
        <p:txBody>
          <a:bodyPr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 smtClean="0"/>
              <a:t>2 см</a:t>
            </a:r>
            <a:endParaRPr lang="en-GB" altLang="en-US" b="1" dirty="0"/>
          </a:p>
        </p:txBody>
      </p:sp>
      <p:sp>
        <p:nvSpPr>
          <p:cNvPr id="12" name="Button 3"/>
          <p:cNvSpPr>
            <a:spLocks noChangeArrowheads="1"/>
          </p:cNvSpPr>
          <p:nvPr/>
        </p:nvSpPr>
        <p:spPr bwMode="auto">
          <a:xfrm>
            <a:off x="4283968" y="3861048"/>
            <a:ext cx="796925" cy="5477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chemeClr val="accent3"/>
            </a:solidFill>
            <a:round/>
            <a:headEnd/>
            <a:tailEnd/>
          </a:ln>
        </p:spPr>
        <p:txBody>
          <a:bodyPr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 smtClean="0"/>
              <a:t>8 см</a:t>
            </a:r>
            <a:endParaRPr lang="en-GB" altLang="en-US" b="1" dirty="0"/>
          </a:p>
        </p:txBody>
      </p:sp>
      <p:sp>
        <p:nvSpPr>
          <p:cNvPr id="13" name="Background"/>
          <p:cNvSpPr/>
          <p:nvPr/>
        </p:nvSpPr>
        <p:spPr>
          <a:xfrm>
            <a:off x="919163" y="5091113"/>
            <a:ext cx="7315200" cy="10017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4" name="Next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6896100" y="5187950"/>
            <a:ext cx="1249363" cy="37941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rgbClr val="FFECA7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uk-UA" altLang="en-US" dirty="0" smtClean="0"/>
              <a:t>Далі</a:t>
            </a:r>
            <a:r>
              <a:rPr lang="en-GB" altLang="en-US" dirty="0" smtClean="0"/>
              <a:t> </a:t>
            </a:r>
            <a:endParaRPr lang="en-GB" altLang="en-US" dirty="0"/>
          </a:p>
        </p:txBody>
      </p:sp>
      <p:sp>
        <p:nvSpPr>
          <p:cNvPr id="15" name="Menu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6896100" y="5611813"/>
            <a:ext cx="1249363" cy="381000"/>
          </a:xfrm>
          <a:prstGeom prst="rect">
            <a:avLst/>
          </a:prstGeom>
          <a:solidFill>
            <a:srgbClr val="00B0F0"/>
          </a:solidFill>
          <a:ln w="9525">
            <a:solidFill>
              <a:srgbClr val="FFECA7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uk-UA" altLang="en-US" dirty="0" smtClean="0"/>
              <a:t>Меню</a:t>
            </a:r>
            <a:endParaRPr lang="en-GB" altLang="en-US" dirty="0"/>
          </a:p>
        </p:txBody>
      </p:sp>
      <p:sp>
        <p:nvSpPr>
          <p:cNvPr id="16" name="Show answer"/>
          <p:cNvSpPr txBox="1">
            <a:spLocks noChangeArrowheads="1"/>
          </p:cNvSpPr>
          <p:nvPr/>
        </p:nvSpPr>
        <p:spPr bwMode="auto">
          <a:xfrm>
            <a:off x="998538" y="5187950"/>
            <a:ext cx="1249362" cy="8048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uk-UA" altLang="en-US" b="1" dirty="0" smtClean="0">
                <a:solidFill>
                  <a:srgbClr val="00B0F0"/>
                </a:solidFill>
              </a:rPr>
              <a:t>Відповідь</a:t>
            </a:r>
            <a:endParaRPr lang="en-GB" altLang="en-US" b="1" dirty="0">
              <a:solidFill>
                <a:srgbClr val="00B0F0"/>
              </a:solidFill>
            </a:endParaRPr>
          </a:p>
        </p:txBody>
      </p:sp>
      <p:sp>
        <p:nvSpPr>
          <p:cNvPr id="17" name="Rectangle 8"/>
          <p:cNvSpPr/>
          <p:nvPr/>
        </p:nvSpPr>
        <p:spPr>
          <a:xfrm>
            <a:off x="2328863" y="5187950"/>
            <a:ext cx="4486275" cy="804863"/>
          </a:xfrm>
          <a:prstGeom prst="rect">
            <a:avLst/>
          </a:prstGeom>
          <a:solidFill>
            <a:schemeClr val="bg1"/>
          </a:solidFill>
          <a:ln>
            <a:solidFill>
              <a:srgbClr val="FFE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2843808" y="5435932"/>
            <a:ext cx="33843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b="1" dirty="0" smtClean="0"/>
              <a:t>2</a:t>
            </a:r>
            <a:r>
              <a:rPr lang="uk-UA" altLang="en-US" b="1" dirty="0" smtClean="0"/>
              <a:t> см</a:t>
            </a:r>
            <a:r>
              <a:rPr lang="en-US" altLang="en-US" b="1" dirty="0" smtClean="0"/>
              <a:t> </a:t>
            </a:r>
            <a:r>
              <a:rPr lang="en-GB" altLang="en-US" b="1" dirty="0" smtClean="0"/>
              <a:t>  +   </a:t>
            </a:r>
            <a:r>
              <a:rPr lang="en-US" altLang="en-US" b="1" dirty="0" smtClean="0"/>
              <a:t>8</a:t>
            </a:r>
            <a:r>
              <a:rPr lang="uk-UA" altLang="en-US" b="1" dirty="0" smtClean="0"/>
              <a:t> см</a:t>
            </a:r>
            <a:r>
              <a:rPr lang="en-GB" altLang="en-US" b="1" dirty="0" smtClean="0"/>
              <a:t>  +   </a:t>
            </a:r>
            <a:r>
              <a:rPr lang="en-US" altLang="en-US" b="1" dirty="0" smtClean="0"/>
              <a:t>2</a:t>
            </a:r>
            <a:r>
              <a:rPr lang="uk-UA" altLang="en-US" b="1" dirty="0" smtClean="0"/>
              <a:t> см</a:t>
            </a:r>
            <a:r>
              <a:rPr lang="en-GB" altLang="en-US" b="1" dirty="0" smtClean="0"/>
              <a:t>   +   </a:t>
            </a:r>
            <a:r>
              <a:rPr lang="en-US" altLang="en-US" b="1" dirty="0"/>
              <a:t>8</a:t>
            </a:r>
            <a:r>
              <a:rPr lang="uk-UA" altLang="en-US" b="1" dirty="0" smtClean="0"/>
              <a:t> см</a:t>
            </a:r>
            <a:r>
              <a:rPr lang="en-GB" altLang="en-US" b="1" dirty="0" smtClean="0"/>
              <a:t> </a:t>
            </a:r>
            <a:r>
              <a:rPr lang="en-GB" altLang="en-US" b="1" dirty="0"/>
              <a:t>=</a:t>
            </a:r>
          </a:p>
        </p:txBody>
      </p:sp>
      <p:sp>
        <p:nvSpPr>
          <p:cNvPr id="19" name="Reveal 1"/>
          <p:cNvSpPr txBox="1">
            <a:spLocks noChangeArrowheads="1"/>
          </p:cNvSpPr>
          <p:nvPr/>
        </p:nvSpPr>
        <p:spPr bwMode="auto">
          <a:xfrm>
            <a:off x="2915816" y="5445224"/>
            <a:ext cx="576064" cy="313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36000" tIns="36000" rIns="36000" bIns="0">
            <a:spAutoFit/>
          </a:bodyPr>
          <a:lstStyle/>
          <a:p>
            <a:pPr eaLnBrk="1" hangingPunct="1"/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20" name="Reveal 2"/>
          <p:cNvSpPr txBox="1">
            <a:spLocks noChangeArrowheads="1"/>
          </p:cNvSpPr>
          <p:nvPr/>
        </p:nvSpPr>
        <p:spPr bwMode="auto">
          <a:xfrm>
            <a:off x="3707904" y="5445224"/>
            <a:ext cx="578420" cy="314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36000" tIns="36000" rIns="36000" bIns="0">
            <a:spAutoFit/>
          </a:bodyPr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21" name="Reveal 3"/>
          <p:cNvSpPr txBox="1">
            <a:spLocks noChangeArrowheads="1"/>
          </p:cNvSpPr>
          <p:nvPr/>
        </p:nvSpPr>
        <p:spPr bwMode="auto">
          <a:xfrm>
            <a:off x="4572000" y="5445224"/>
            <a:ext cx="506412" cy="314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36000" tIns="36000" rIns="36000" bIns="0">
            <a:spAutoFit/>
          </a:bodyPr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22" name="Reveal 4"/>
          <p:cNvSpPr txBox="1">
            <a:spLocks noChangeArrowheads="1"/>
          </p:cNvSpPr>
          <p:nvPr/>
        </p:nvSpPr>
        <p:spPr bwMode="auto">
          <a:xfrm>
            <a:off x="5436096" y="5445224"/>
            <a:ext cx="504056" cy="313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36000" tIns="36000" rIns="36000" bIns="0">
            <a:spAutoFit/>
          </a:bodyPr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23" name="Answer"/>
          <p:cNvSpPr txBox="1">
            <a:spLocks noChangeArrowheads="1"/>
          </p:cNvSpPr>
          <p:nvPr/>
        </p:nvSpPr>
        <p:spPr bwMode="auto">
          <a:xfrm>
            <a:off x="6156176" y="5445224"/>
            <a:ext cx="648072" cy="3127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36000" tIns="36000" rIns="36000" bIns="0">
            <a:spAutoFit/>
          </a:bodyPr>
          <a:lstStyle/>
          <a:p>
            <a:pPr eaLnBrk="1" hangingPunct="1"/>
            <a:r>
              <a:rPr lang="uk-UA" altLang="en-US" b="1" dirty="0" smtClean="0"/>
              <a:t>20 см</a:t>
            </a:r>
            <a:endParaRPr lang="en-GB" alt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483768" y="542664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</a:t>
            </a:r>
            <a:r>
              <a:rPr lang="en-US" dirty="0" smtClean="0"/>
              <a:t> </a:t>
            </a:r>
            <a:r>
              <a:rPr lang="en-US" b="1" dirty="0" smtClean="0"/>
              <a:t>=</a:t>
            </a:r>
            <a:endParaRPr lang="ru-RU" b="1" dirty="0"/>
          </a:p>
        </p:txBody>
      </p:sp>
      <p:cxnSp>
        <p:nvCxnSpPr>
          <p:cNvPr id="26" name="Прямая со стрелкой 25"/>
          <p:cNvCxnSpPr/>
          <p:nvPr/>
        </p:nvCxnSpPr>
        <p:spPr>
          <a:xfrm>
            <a:off x="827584" y="2060848"/>
            <a:ext cx="576064" cy="57606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179512" y="116632"/>
            <a:ext cx="8856984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chemeClr val="tx1"/>
                </a:solidFill>
              </a:rPr>
              <a:t>Периметр прямокутника (Р) — це сума довжин його сторін</a:t>
            </a:r>
            <a:r>
              <a:rPr lang="uk-UA" dirty="0" smtClean="0">
                <a:solidFill>
                  <a:schemeClr val="tx1"/>
                </a:solidFill>
              </a:rPr>
              <a:t>. Тисни на позначення довжини сторін прямокутника за годинниковою стрілкою.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сетка-01-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512" y="44624"/>
            <a:ext cx="9144000" cy="676062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9512" y="116632"/>
            <a:ext cx="8856984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chemeClr val="tx1"/>
                </a:solidFill>
              </a:rPr>
              <a:t>Периметр </a:t>
            </a:r>
            <a:r>
              <a:rPr lang="uk-UA" b="1" dirty="0" smtClean="0">
                <a:solidFill>
                  <a:schemeClr val="tx1"/>
                </a:solidFill>
              </a:rPr>
              <a:t>п’ятикутника  </a:t>
            </a:r>
            <a:r>
              <a:rPr lang="uk-UA" b="1" dirty="0">
                <a:solidFill>
                  <a:schemeClr val="tx1"/>
                </a:solidFill>
              </a:rPr>
              <a:t>(Р) — це сума довжин його сторін</a:t>
            </a:r>
            <a:r>
              <a:rPr lang="uk-UA" dirty="0" smtClean="0">
                <a:solidFill>
                  <a:schemeClr val="tx1"/>
                </a:solidFill>
              </a:rPr>
              <a:t>. </a:t>
            </a:r>
          </a:p>
          <a:p>
            <a:pPr algn="ctr"/>
            <a:r>
              <a:rPr lang="uk-UA" dirty="0" smtClean="0">
                <a:solidFill>
                  <a:schemeClr val="tx1"/>
                </a:solidFill>
              </a:rPr>
              <a:t>Тисни на позначення довжини сторін фігури за годинниковою стрілкою.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Button 4"/>
          <p:cNvSpPr>
            <a:spLocks noChangeArrowheads="1"/>
          </p:cNvSpPr>
          <p:nvPr/>
        </p:nvSpPr>
        <p:spPr bwMode="auto">
          <a:xfrm>
            <a:off x="2267744" y="2708920"/>
            <a:ext cx="795338" cy="5476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chemeClr val="accent3"/>
            </a:solidFill>
            <a:round/>
            <a:headEnd/>
            <a:tailEnd/>
          </a:ln>
        </p:spPr>
        <p:txBody>
          <a:bodyPr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>
                <a:latin typeface="+mj-lt"/>
              </a:rPr>
              <a:t>3</a:t>
            </a:r>
            <a:r>
              <a:rPr lang="uk-UA" altLang="en-US" b="1" dirty="0" smtClean="0">
                <a:latin typeface="+mj-lt"/>
              </a:rPr>
              <a:t> см</a:t>
            </a:r>
            <a:endParaRPr lang="en-GB" altLang="en-US" b="1" dirty="0">
              <a:latin typeface="+mj-lt"/>
            </a:endParaRPr>
          </a:p>
        </p:txBody>
      </p:sp>
      <p:sp>
        <p:nvSpPr>
          <p:cNvPr id="11" name="Button 2"/>
          <p:cNvSpPr>
            <a:spLocks noChangeArrowheads="1"/>
          </p:cNvSpPr>
          <p:nvPr/>
        </p:nvSpPr>
        <p:spPr bwMode="auto">
          <a:xfrm>
            <a:off x="5652120" y="1988840"/>
            <a:ext cx="796925" cy="5477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chemeClr val="accent3"/>
            </a:solidFill>
            <a:round/>
            <a:headEnd/>
            <a:tailEnd/>
          </a:ln>
        </p:spPr>
        <p:txBody>
          <a:bodyPr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 smtClean="0"/>
              <a:t>2 см</a:t>
            </a:r>
            <a:endParaRPr lang="en-GB" altLang="en-US" b="1" dirty="0"/>
          </a:p>
        </p:txBody>
      </p:sp>
      <p:sp>
        <p:nvSpPr>
          <p:cNvPr id="12" name="Button 3"/>
          <p:cNvSpPr>
            <a:spLocks noChangeArrowheads="1"/>
          </p:cNvSpPr>
          <p:nvPr/>
        </p:nvSpPr>
        <p:spPr bwMode="auto">
          <a:xfrm>
            <a:off x="5652120" y="3501008"/>
            <a:ext cx="796925" cy="5477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chemeClr val="accent3"/>
            </a:solidFill>
            <a:round/>
            <a:headEnd/>
            <a:tailEnd/>
          </a:ln>
        </p:spPr>
        <p:txBody>
          <a:bodyPr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 smtClean="0"/>
              <a:t>2 см</a:t>
            </a:r>
            <a:endParaRPr lang="en-GB" altLang="en-US" b="1" dirty="0"/>
          </a:p>
        </p:txBody>
      </p:sp>
      <p:sp>
        <p:nvSpPr>
          <p:cNvPr id="13" name="Background"/>
          <p:cNvSpPr/>
          <p:nvPr/>
        </p:nvSpPr>
        <p:spPr>
          <a:xfrm>
            <a:off x="919163" y="5091113"/>
            <a:ext cx="7315200" cy="10017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5" name="Menu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6896100" y="5611813"/>
            <a:ext cx="1249363" cy="381000"/>
          </a:xfrm>
          <a:prstGeom prst="rect">
            <a:avLst/>
          </a:prstGeom>
          <a:solidFill>
            <a:srgbClr val="00B0F0"/>
          </a:solidFill>
          <a:ln w="9525">
            <a:solidFill>
              <a:srgbClr val="FFECA7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uk-UA" altLang="en-US" dirty="0" smtClean="0"/>
              <a:t>Меню</a:t>
            </a:r>
            <a:endParaRPr lang="en-GB" altLang="en-US" dirty="0"/>
          </a:p>
        </p:txBody>
      </p:sp>
      <p:sp>
        <p:nvSpPr>
          <p:cNvPr id="16" name="Show answer"/>
          <p:cNvSpPr txBox="1">
            <a:spLocks noChangeArrowheads="1"/>
          </p:cNvSpPr>
          <p:nvPr/>
        </p:nvSpPr>
        <p:spPr bwMode="auto">
          <a:xfrm>
            <a:off x="998538" y="5187950"/>
            <a:ext cx="1249362" cy="8048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uk-UA" altLang="en-US" b="1" dirty="0" smtClean="0">
                <a:solidFill>
                  <a:srgbClr val="00B0F0"/>
                </a:solidFill>
              </a:rPr>
              <a:t>Відповідь</a:t>
            </a:r>
            <a:endParaRPr lang="en-GB" altLang="en-US" b="1" dirty="0">
              <a:solidFill>
                <a:srgbClr val="00B0F0"/>
              </a:solidFill>
            </a:endParaRPr>
          </a:p>
        </p:txBody>
      </p:sp>
      <p:sp>
        <p:nvSpPr>
          <p:cNvPr id="17" name="Rectangle 8"/>
          <p:cNvSpPr/>
          <p:nvPr/>
        </p:nvSpPr>
        <p:spPr>
          <a:xfrm>
            <a:off x="2328863" y="5187950"/>
            <a:ext cx="4486275" cy="804863"/>
          </a:xfrm>
          <a:prstGeom prst="rect">
            <a:avLst/>
          </a:prstGeom>
          <a:solidFill>
            <a:schemeClr val="bg1"/>
          </a:solidFill>
          <a:ln>
            <a:solidFill>
              <a:srgbClr val="FFE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2699792" y="5435932"/>
            <a:ext cx="352839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uk-UA" altLang="en-US" sz="1600" b="1" dirty="0" smtClean="0"/>
              <a:t>3 см</a:t>
            </a:r>
            <a:r>
              <a:rPr lang="en-GB" altLang="en-US" sz="1600" b="1" dirty="0" smtClean="0"/>
              <a:t> </a:t>
            </a:r>
            <a:r>
              <a:rPr lang="uk-UA" altLang="en-US" sz="1600" b="1" dirty="0" smtClean="0"/>
              <a:t> </a:t>
            </a:r>
            <a:r>
              <a:rPr lang="en-GB" altLang="en-US" sz="1600" b="1" dirty="0" smtClean="0"/>
              <a:t>+ </a:t>
            </a:r>
            <a:r>
              <a:rPr lang="uk-UA" altLang="en-US" sz="1600" b="1" dirty="0" smtClean="0"/>
              <a:t> 3 см</a:t>
            </a:r>
            <a:r>
              <a:rPr lang="en-GB" altLang="en-US" sz="1600" b="1" dirty="0" smtClean="0"/>
              <a:t> </a:t>
            </a:r>
            <a:r>
              <a:rPr lang="uk-UA" altLang="en-US" sz="1600" b="1" dirty="0" smtClean="0"/>
              <a:t> +</a:t>
            </a:r>
            <a:r>
              <a:rPr lang="en-GB" altLang="en-US" sz="1600" b="1" dirty="0" smtClean="0"/>
              <a:t> </a:t>
            </a:r>
            <a:r>
              <a:rPr lang="uk-UA" altLang="en-US" sz="1600" b="1" dirty="0" smtClean="0"/>
              <a:t> 2</a:t>
            </a:r>
            <a:r>
              <a:rPr lang="en-GB" altLang="en-US" sz="1600" b="1" dirty="0" smtClean="0"/>
              <a:t> </a:t>
            </a:r>
            <a:r>
              <a:rPr lang="uk-UA" altLang="en-US" sz="1600" b="1" dirty="0" smtClean="0"/>
              <a:t>см +  2 </a:t>
            </a:r>
            <a:r>
              <a:rPr lang="uk-UA" altLang="en-US" sz="1600" b="1" dirty="0" err="1" smtClean="0"/>
              <a:t>см</a:t>
            </a:r>
            <a:r>
              <a:rPr lang="uk-UA" altLang="en-US" sz="1600" b="1" dirty="0" smtClean="0"/>
              <a:t>  +  3 </a:t>
            </a:r>
            <a:r>
              <a:rPr lang="uk-UA" altLang="en-US" sz="1600" b="1" dirty="0" err="1" smtClean="0"/>
              <a:t>см</a:t>
            </a:r>
            <a:r>
              <a:rPr lang="uk-UA" altLang="en-US" sz="1600" b="1" dirty="0" smtClean="0"/>
              <a:t> =</a:t>
            </a:r>
            <a:endParaRPr lang="en-GB" altLang="en-US" sz="1600" b="1" dirty="0"/>
          </a:p>
        </p:txBody>
      </p:sp>
      <p:sp>
        <p:nvSpPr>
          <p:cNvPr id="19" name="Reveal 1"/>
          <p:cNvSpPr txBox="1">
            <a:spLocks noChangeArrowheads="1"/>
          </p:cNvSpPr>
          <p:nvPr/>
        </p:nvSpPr>
        <p:spPr bwMode="auto">
          <a:xfrm>
            <a:off x="2843808" y="5445224"/>
            <a:ext cx="504056" cy="313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36000" tIns="36000" rIns="36000" bIns="0">
            <a:spAutoFit/>
          </a:bodyPr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20" name="Reveal 2"/>
          <p:cNvSpPr txBox="1">
            <a:spLocks noChangeArrowheads="1"/>
          </p:cNvSpPr>
          <p:nvPr/>
        </p:nvSpPr>
        <p:spPr bwMode="auto">
          <a:xfrm>
            <a:off x="3491880" y="5445224"/>
            <a:ext cx="504056" cy="314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36000" tIns="36000" rIns="36000" bIns="0">
            <a:spAutoFit/>
          </a:bodyPr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21" name="Reveal 3"/>
          <p:cNvSpPr txBox="1">
            <a:spLocks noChangeArrowheads="1"/>
          </p:cNvSpPr>
          <p:nvPr/>
        </p:nvSpPr>
        <p:spPr bwMode="auto">
          <a:xfrm>
            <a:off x="4139952" y="5445224"/>
            <a:ext cx="506412" cy="314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36000" tIns="36000" rIns="36000" bIns="0">
            <a:spAutoFit/>
          </a:bodyPr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23" name="Answer"/>
          <p:cNvSpPr txBox="1">
            <a:spLocks noChangeArrowheads="1"/>
          </p:cNvSpPr>
          <p:nvPr/>
        </p:nvSpPr>
        <p:spPr bwMode="auto">
          <a:xfrm>
            <a:off x="6084168" y="5445224"/>
            <a:ext cx="648072" cy="3127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36000" tIns="36000" rIns="36000" bIns="0">
            <a:spAutoFit/>
          </a:bodyPr>
          <a:lstStyle/>
          <a:p>
            <a:pPr eaLnBrk="1" hangingPunct="1"/>
            <a:r>
              <a:rPr lang="uk-UA" altLang="en-US" b="1" dirty="0" smtClean="0"/>
              <a:t>14 см</a:t>
            </a:r>
            <a:endParaRPr lang="en-GB" alt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411760" y="542664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</a:t>
            </a:r>
            <a:r>
              <a:rPr lang="en-US" dirty="0" smtClean="0"/>
              <a:t> </a:t>
            </a:r>
            <a:r>
              <a:rPr lang="en-US" b="1" dirty="0" smtClean="0"/>
              <a:t>=</a:t>
            </a:r>
            <a:endParaRPr lang="ru-RU" b="1" dirty="0"/>
          </a:p>
        </p:txBody>
      </p:sp>
      <p:cxnSp>
        <p:nvCxnSpPr>
          <p:cNvPr id="27" name="Прямая со стрелкой 26"/>
          <p:cNvCxnSpPr/>
          <p:nvPr/>
        </p:nvCxnSpPr>
        <p:spPr>
          <a:xfrm>
            <a:off x="1619672" y="2132856"/>
            <a:ext cx="576064" cy="57606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ятиугольник 25"/>
          <p:cNvSpPr/>
          <p:nvPr/>
        </p:nvSpPr>
        <p:spPr>
          <a:xfrm>
            <a:off x="3347864" y="2204864"/>
            <a:ext cx="2592288" cy="1656184"/>
          </a:xfrm>
          <a:prstGeom prst="homePlat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Button 4"/>
          <p:cNvSpPr>
            <a:spLocks noChangeArrowheads="1"/>
          </p:cNvSpPr>
          <p:nvPr/>
        </p:nvSpPr>
        <p:spPr bwMode="auto">
          <a:xfrm>
            <a:off x="3779912" y="1484784"/>
            <a:ext cx="795338" cy="5476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chemeClr val="accent3"/>
            </a:solidFill>
            <a:round/>
            <a:headEnd/>
            <a:tailEnd/>
          </a:ln>
        </p:spPr>
        <p:txBody>
          <a:bodyPr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>
                <a:latin typeface="+mj-lt"/>
              </a:rPr>
              <a:t>3</a:t>
            </a:r>
            <a:r>
              <a:rPr lang="uk-UA" altLang="en-US" b="1" dirty="0" smtClean="0">
                <a:latin typeface="+mj-lt"/>
              </a:rPr>
              <a:t> см</a:t>
            </a:r>
            <a:endParaRPr lang="en-GB" altLang="en-US" b="1" dirty="0">
              <a:latin typeface="+mj-lt"/>
            </a:endParaRPr>
          </a:p>
        </p:txBody>
      </p:sp>
      <p:sp>
        <p:nvSpPr>
          <p:cNvPr id="29" name="Button 4"/>
          <p:cNvSpPr>
            <a:spLocks noChangeArrowheads="1"/>
          </p:cNvSpPr>
          <p:nvPr/>
        </p:nvSpPr>
        <p:spPr bwMode="auto">
          <a:xfrm>
            <a:off x="3779912" y="4005064"/>
            <a:ext cx="795338" cy="5476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chemeClr val="accent3"/>
            </a:solidFill>
            <a:round/>
            <a:headEnd/>
            <a:tailEnd/>
          </a:ln>
        </p:spPr>
        <p:txBody>
          <a:bodyPr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 smtClean="0">
                <a:latin typeface="+mj-lt"/>
              </a:rPr>
              <a:t>3 см</a:t>
            </a:r>
            <a:endParaRPr lang="en-GB" altLang="en-US" b="1" dirty="0">
              <a:latin typeface="+mj-lt"/>
            </a:endParaRPr>
          </a:p>
        </p:txBody>
      </p:sp>
      <p:sp>
        <p:nvSpPr>
          <p:cNvPr id="30" name="Reveal 3"/>
          <p:cNvSpPr txBox="1">
            <a:spLocks noChangeArrowheads="1"/>
          </p:cNvSpPr>
          <p:nvPr/>
        </p:nvSpPr>
        <p:spPr bwMode="auto">
          <a:xfrm>
            <a:off x="4788024" y="5445224"/>
            <a:ext cx="506412" cy="314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36000" tIns="36000" rIns="36000" bIns="0">
            <a:spAutoFit/>
          </a:bodyPr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31" name="Reveal 3"/>
          <p:cNvSpPr txBox="1">
            <a:spLocks noChangeArrowheads="1"/>
          </p:cNvSpPr>
          <p:nvPr/>
        </p:nvSpPr>
        <p:spPr bwMode="auto">
          <a:xfrm>
            <a:off x="5436096" y="5445224"/>
            <a:ext cx="506412" cy="314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36000" tIns="36000" rIns="36000" bIns="0">
            <a:spAutoFit/>
          </a:bodyPr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3" grpId="0" animBg="1"/>
      <p:bldP spid="30" grpId="0" animBg="1"/>
      <p:bldP spid="3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 descr="фон2-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9512" y="116632"/>
            <a:ext cx="8856984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chemeClr val="tx1"/>
                </a:solidFill>
              </a:rPr>
              <a:t>Периметр трикутника (Р) — це сума довжин його сторін</a:t>
            </a:r>
            <a:r>
              <a:rPr lang="uk-UA" dirty="0" smtClean="0">
                <a:solidFill>
                  <a:schemeClr val="tx1"/>
                </a:solidFill>
              </a:rPr>
              <a:t>. </a:t>
            </a:r>
          </a:p>
          <a:p>
            <a:pPr algn="ctr"/>
            <a:r>
              <a:rPr lang="uk-UA" dirty="0" smtClean="0">
                <a:solidFill>
                  <a:schemeClr val="tx1"/>
                </a:solidFill>
              </a:rPr>
              <a:t>Тисни на позначення довжини сторін прямокутника за годинниковою стрілкою.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Button 4"/>
          <p:cNvSpPr>
            <a:spLocks noChangeArrowheads="1"/>
          </p:cNvSpPr>
          <p:nvPr/>
        </p:nvSpPr>
        <p:spPr bwMode="auto">
          <a:xfrm>
            <a:off x="2912566" y="2161141"/>
            <a:ext cx="795338" cy="5476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7030A0"/>
            </a:solidFill>
            <a:round/>
            <a:headEnd/>
            <a:tailEnd/>
          </a:ln>
        </p:spPr>
        <p:txBody>
          <a:bodyPr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 smtClean="0">
                <a:latin typeface="+mj-lt"/>
              </a:rPr>
              <a:t>4 см</a:t>
            </a:r>
            <a:endParaRPr lang="en-GB" altLang="en-US" b="1" dirty="0">
              <a:latin typeface="+mj-lt"/>
            </a:endParaRPr>
          </a:p>
        </p:txBody>
      </p:sp>
      <p:sp>
        <p:nvSpPr>
          <p:cNvPr id="11" name="Button 2"/>
          <p:cNvSpPr>
            <a:spLocks noChangeArrowheads="1"/>
          </p:cNvSpPr>
          <p:nvPr/>
        </p:nvSpPr>
        <p:spPr bwMode="auto">
          <a:xfrm>
            <a:off x="5796136" y="2089133"/>
            <a:ext cx="796925" cy="5477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7030A0"/>
            </a:solidFill>
            <a:round/>
            <a:headEnd/>
            <a:tailEnd/>
          </a:ln>
        </p:spPr>
        <p:txBody>
          <a:bodyPr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 smtClean="0"/>
              <a:t>4 см</a:t>
            </a:r>
            <a:endParaRPr lang="en-GB" altLang="en-US" b="1" dirty="0"/>
          </a:p>
        </p:txBody>
      </p:sp>
      <p:sp>
        <p:nvSpPr>
          <p:cNvPr id="12" name="Button 3"/>
          <p:cNvSpPr>
            <a:spLocks noChangeArrowheads="1"/>
          </p:cNvSpPr>
          <p:nvPr/>
        </p:nvSpPr>
        <p:spPr bwMode="auto">
          <a:xfrm>
            <a:off x="4283968" y="4033349"/>
            <a:ext cx="796925" cy="5477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7030A0"/>
            </a:solidFill>
            <a:round/>
            <a:headEnd/>
            <a:tailEnd/>
          </a:ln>
        </p:spPr>
        <p:txBody>
          <a:bodyPr lIns="108000" tIns="108000" rIns="108000" bIns="108000">
            <a:spAutoFit/>
          </a:bodyPr>
          <a:lstStyle/>
          <a:p>
            <a:pPr algn="ctr" eaLnBrk="1" hangingPunct="1"/>
            <a:r>
              <a:rPr lang="uk-UA" altLang="en-US" b="1" dirty="0" smtClean="0"/>
              <a:t>4 см</a:t>
            </a:r>
            <a:endParaRPr lang="en-GB" altLang="en-US" b="1" dirty="0"/>
          </a:p>
        </p:txBody>
      </p:sp>
      <p:sp>
        <p:nvSpPr>
          <p:cNvPr id="13" name="Background"/>
          <p:cNvSpPr/>
          <p:nvPr/>
        </p:nvSpPr>
        <p:spPr>
          <a:xfrm>
            <a:off x="919163" y="5091113"/>
            <a:ext cx="7315200" cy="10017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4" name="Next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6896100" y="5187950"/>
            <a:ext cx="1249363" cy="37941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rgbClr val="FFECA7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uk-UA" altLang="en-US" dirty="0" smtClean="0"/>
              <a:t>Далі</a:t>
            </a:r>
            <a:r>
              <a:rPr lang="en-GB" altLang="en-US" dirty="0" smtClean="0"/>
              <a:t> </a:t>
            </a:r>
            <a:endParaRPr lang="en-GB" altLang="en-US" dirty="0"/>
          </a:p>
        </p:txBody>
      </p:sp>
      <p:sp>
        <p:nvSpPr>
          <p:cNvPr id="15" name="Menu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6896100" y="5611813"/>
            <a:ext cx="1249363" cy="381000"/>
          </a:xfrm>
          <a:prstGeom prst="rect">
            <a:avLst/>
          </a:prstGeom>
          <a:solidFill>
            <a:srgbClr val="00B0F0"/>
          </a:solidFill>
          <a:ln w="9525">
            <a:solidFill>
              <a:srgbClr val="FFECA7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uk-UA" altLang="en-US" dirty="0" smtClean="0"/>
              <a:t>Меню</a:t>
            </a:r>
            <a:endParaRPr lang="en-GB" altLang="en-US" dirty="0"/>
          </a:p>
        </p:txBody>
      </p:sp>
      <p:sp>
        <p:nvSpPr>
          <p:cNvPr id="16" name="Show answer"/>
          <p:cNvSpPr txBox="1">
            <a:spLocks noChangeArrowheads="1"/>
          </p:cNvSpPr>
          <p:nvPr/>
        </p:nvSpPr>
        <p:spPr bwMode="auto">
          <a:xfrm>
            <a:off x="998538" y="5187950"/>
            <a:ext cx="1249362" cy="8048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uk-UA" altLang="en-US" b="1" dirty="0" smtClean="0">
                <a:solidFill>
                  <a:srgbClr val="7030A0"/>
                </a:solidFill>
              </a:rPr>
              <a:t>Відповідь</a:t>
            </a:r>
            <a:endParaRPr lang="en-GB" altLang="en-US" b="1" dirty="0">
              <a:solidFill>
                <a:srgbClr val="7030A0"/>
              </a:solidFill>
            </a:endParaRPr>
          </a:p>
        </p:txBody>
      </p:sp>
      <p:sp>
        <p:nvSpPr>
          <p:cNvPr id="17" name="Rectangle 8"/>
          <p:cNvSpPr/>
          <p:nvPr/>
        </p:nvSpPr>
        <p:spPr>
          <a:xfrm>
            <a:off x="2328863" y="5187950"/>
            <a:ext cx="4486275" cy="804863"/>
          </a:xfrm>
          <a:prstGeom prst="rect">
            <a:avLst/>
          </a:prstGeom>
          <a:solidFill>
            <a:schemeClr val="bg1"/>
          </a:solidFill>
          <a:ln>
            <a:solidFill>
              <a:srgbClr val="FFE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2843808" y="5435932"/>
            <a:ext cx="25922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uk-UA" altLang="en-US" b="1" dirty="0" smtClean="0"/>
              <a:t>4 см</a:t>
            </a:r>
            <a:r>
              <a:rPr lang="en-US" altLang="en-US" b="1" dirty="0" smtClean="0"/>
              <a:t> </a:t>
            </a:r>
            <a:r>
              <a:rPr lang="en-GB" altLang="en-US" b="1" dirty="0" smtClean="0"/>
              <a:t>  +   </a:t>
            </a:r>
            <a:r>
              <a:rPr lang="uk-UA" altLang="en-US" b="1" dirty="0" smtClean="0"/>
              <a:t>4 см</a:t>
            </a:r>
            <a:r>
              <a:rPr lang="en-GB" altLang="en-US" b="1" dirty="0" smtClean="0"/>
              <a:t>  +   </a:t>
            </a:r>
            <a:r>
              <a:rPr lang="uk-UA" altLang="en-US" b="1" dirty="0" smtClean="0"/>
              <a:t>4 см</a:t>
            </a:r>
            <a:r>
              <a:rPr lang="en-GB" altLang="en-US" b="1" dirty="0" smtClean="0"/>
              <a:t>   =</a:t>
            </a:r>
            <a:endParaRPr lang="en-GB" altLang="en-US" b="1" dirty="0"/>
          </a:p>
        </p:txBody>
      </p:sp>
      <p:sp>
        <p:nvSpPr>
          <p:cNvPr id="19" name="Reveal 1"/>
          <p:cNvSpPr txBox="1">
            <a:spLocks noChangeArrowheads="1"/>
          </p:cNvSpPr>
          <p:nvPr/>
        </p:nvSpPr>
        <p:spPr bwMode="auto">
          <a:xfrm>
            <a:off x="2915816" y="5445224"/>
            <a:ext cx="576064" cy="313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36000" tIns="36000" rIns="36000" bIns="0">
            <a:spAutoFit/>
          </a:bodyPr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20" name="Reveal 2"/>
          <p:cNvSpPr txBox="1">
            <a:spLocks noChangeArrowheads="1"/>
          </p:cNvSpPr>
          <p:nvPr/>
        </p:nvSpPr>
        <p:spPr bwMode="auto">
          <a:xfrm>
            <a:off x="3707904" y="5445224"/>
            <a:ext cx="578420" cy="314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36000" tIns="36000" rIns="36000" bIns="0">
            <a:spAutoFit/>
          </a:bodyPr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21" name="Reveal 3"/>
          <p:cNvSpPr txBox="1">
            <a:spLocks noChangeArrowheads="1"/>
          </p:cNvSpPr>
          <p:nvPr/>
        </p:nvSpPr>
        <p:spPr bwMode="auto">
          <a:xfrm>
            <a:off x="4572000" y="5445224"/>
            <a:ext cx="506412" cy="314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36000" tIns="36000" rIns="36000" bIns="0">
            <a:spAutoFit/>
          </a:bodyPr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?</a:t>
            </a:r>
            <a:r>
              <a:rPr lang="uk-UA" altLang="en-US" b="1" dirty="0" smtClean="0">
                <a:solidFill>
                  <a:srgbClr val="FF0000"/>
                </a:solidFill>
              </a:rPr>
              <a:t> см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23" name="Answer"/>
          <p:cNvSpPr txBox="1">
            <a:spLocks noChangeArrowheads="1"/>
          </p:cNvSpPr>
          <p:nvPr/>
        </p:nvSpPr>
        <p:spPr bwMode="auto">
          <a:xfrm>
            <a:off x="5436096" y="5445224"/>
            <a:ext cx="648072" cy="3127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36000" tIns="36000" rIns="36000" bIns="0">
            <a:spAutoFit/>
          </a:bodyPr>
          <a:lstStyle/>
          <a:p>
            <a:pPr eaLnBrk="1" hangingPunct="1"/>
            <a:r>
              <a:rPr lang="uk-UA" altLang="en-US" b="1" dirty="0" smtClean="0"/>
              <a:t>12 см</a:t>
            </a:r>
            <a:endParaRPr lang="en-GB" alt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483768" y="542664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</a:t>
            </a:r>
            <a:r>
              <a:rPr lang="en-US" dirty="0" smtClean="0"/>
              <a:t> =</a:t>
            </a:r>
            <a:endParaRPr lang="ru-RU" dirty="0"/>
          </a:p>
        </p:txBody>
      </p:sp>
      <p:cxnSp>
        <p:nvCxnSpPr>
          <p:cNvPr id="27" name="Прямая со стрелкой 26"/>
          <p:cNvCxnSpPr/>
          <p:nvPr/>
        </p:nvCxnSpPr>
        <p:spPr>
          <a:xfrm>
            <a:off x="2267744" y="1513069"/>
            <a:ext cx="576064" cy="57606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Равнобедренный треугольник 24"/>
          <p:cNvSpPr/>
          <p:nvPr/>
        </p:nvSpPr>
        <p:spPr>
          <a:xfrm>
            <a:off x="3347864" y="1657085"/>
            <a:ext cx="2736304" cy="2160240"/>
          </a:xfrm>
          <a:prstGeom prst="triangl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Выгнутая вверх стрелка 25"/>
          <p:cNvSpPr/>
          <p:nvPr/>
        </p:nvSpPr>
        <p:spPr>
          <a:xfrm>
            <a:off x="4211960" y="1196752"/>
            <a:ext cx="1008112" cy="432048"/>
          </a:xfrm>
          <a:prstGeom prst="curved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Выгнутая вверх стрелка 27"/>
          <p:cNvSpPr/>
          <p:nvPr/>
        </p:nvSpPr>
        <p:spPr>
          <a:xfrm rot="5400000">
            <a:off x="5796136" y="3501008"/>
            <a:ext cx="1008112" cy="432048"/>
          </a:xfrm>
          <a:prstGeom prst="curved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706</Words>
  <Application>Microsoft Office PowerPoint</Application>
  <PresentationFormat>Екран (4:3)</PresentationFormat>
  <Paragraphs>182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14</vt:i4>
      </vt:variant>
    </vt:vector>
  </HeadingPairs>
  <TitlesOfParts>
    <vt:vector size="15" baseType="lpstr"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LiteraRio1</dc:creator>
  <cp:lastModifiedBy>LiteraRio1</cp:lastModifiedBy>
  <cp:revision>27</cp:revision>
  <dcterms:created xsi:type="dcterms:W3CDTF">2018-12-17T08:25:42Z</dcterms:created>
  <dcterms:modified xsi:type="dcterms:W3CDTF">2019-10-29T13:36:52Z</dcterms:modified>
</cp:coreProperties>
</file>