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56" r:id="rId4"/>
    <p:sldId id="307" r:id="rId5"/>
    <p:sldId id="300" r:id="rId6"/>
    <p:sldId id="309" r:id="rId7"/>
    <p:sldId id="304" r:id="rId8"/>
    <p:sldId id="306" r:id="rId9"/>
    <p:sldId id="308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2020-08-28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2020-08-28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212065"/>
            <a:ext cx="9144000" cy="847162"/>
          </a:xfrm>
        </p:spPr>
        <p:txBody>
          <a:bodyPr/>
          <a:lstStyle/>
          <a:p>
            <a:r>
              <a:rPr lang="uk-UA" dirty="0">
                <a:solidFill>
                  <a:srgbClr val="C00000"/>
                </a:solidFill>
              </a:rPr>
              <a:t>Збагачуємо мовлення </a:t>
            </a:r>
            <a:endParaRPr lang="en-US" altLang="ko-KR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51470"/>
            <a:ext cx="6708524" cy="500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94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2798" y="912917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Roboto-Regular"/>
              </a:rPr>
              <a:t>Із</a:t>
            </a:r>
            <a:r>
              <a:rPr lang="ru-RU" sz="2400" dirty="0" smtClean="0">
                <a:latin typeface="Roboto-Regular"/>
              </a:rPr>
              <a:t> </a:t>
            </a:r>
            <a:r>
              <a:rPr lang="ru-RU" sz="2400" dirty="0" err="1" smtClean="0">
                <a:latin typeface="Roboto-Regular"/>
              </a:rPr>
              <a:t>тлумачного</a:t>
            </a:r>
            <a:r>
              <a:rPr lang="ru-RU" sz="2400" dirty="0" smtClean="0">
                <a:latin typeface="Roboto-Regular"/>
              </a:rPr>
              <a:t> словника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330210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C00000"/>
                </a:solidFill>
              </a:rPr>
              <a:t>Завдання </a:t>
            </a:r>
            <a:r>
              <a:rPr lang="uk-UA" sz="2800" b="1" dirty="0" smtClean="0">
                <a:solidFill>
                  <a:srgbClr val="C00000"/>
                </a:solidFill>
              </a:rPr>
              <a:t>1</a:t>
            </a:r>
            <a:endParaRPr lang="en-US" altLang="ko-KR" sz="28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707654"/>
            <a:ext cx="8640960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Мугикати</a:t>
            </a:r>
            <a:r>
              <a:rPr lang="uk-UA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 – 1. </a:t>
            </a:r>
            <a:r>
              <a:rPr lang="uk-UA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Стиха, невиразно наспівувати. 2. Вимовляти «</a:t>
            </a:r>
            <a:r>
              <a:rPr lang="uk-UA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гм</a:t>
            </a:r>
            <a:r>
              <a:rPr lang="uk-UA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«мг» і т. ін.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Патякати</a:t>
            </a:r>
            <a:r>
              <a:rPr lang="uk-UA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 – багато говорити про щось неважливе; поширювати брехливі чутки.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err="1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Заклика́ти</a:t>
            </a:r>
            <a:r>
              <a:rPr lang="uk-UA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 – </a:t>
            </a:r>
            <a:r>
              <a:rPr lang="uk-UA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Звертатися до людей, щоб змусити їх щось зробити.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Теревенити</a:t>
            </a:r>
            <a:r>
              <a:rPr lang="uk-UA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 – говорити дурниці, нісенітниці, щось несерйозне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Мовити</a:t>
            </a:r>
            <a:r>
              <a:rPr lang="uk-UA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 – </a:t>
            </a:r>
            <a:r>
              <a:rPr lang="uk-UA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Висловлювати вголос свої думки; говорити, казати.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Торохтіти</a:t>
            </a:r>
            <a:r>
              <a:rPr lang="uk-UA" dirty="0" smtClean="0">
                <a:latin typeface="Arial" panose="020B0604020202020204" pitchFamily="34" charset="0"/>
                <a:ea typeface="Roboto-Regular"/>
                <a:cs typeface="Times New Roman" panose="02020603050405020304" pitchFamily="18" charset="0"/>
              </a:rPr>
              <a:t> – </a:t>
            </a:r>
            <a:r>
              <a:rPr lang="uk-UA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Голосно й швидко, іноді безладно говорити, розмовляти; базікати</a:t>
            </a:r>
            <a:r>
              <a:rPr lang="uk-UA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112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491880" y="330210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C00000"/>
                </a:solidFill>
              </a:rPr>
              <a:t>Завдання </a:t>
            </a:r>
            <a:r>
              <a:rPr lang="uk-UA" sz="2800" b="1" dirty="0" smtClean="0">
                <a:solidFill>
                  <a:srgbClr val="C00000"/>
                </a:solidFill>
              </a:rPr>
              <a:t>1 (зошит)</a:t>
            </a:r>
            <a:endParaRPr lang="en-US" altLang="ko-KR" sz="2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46" y="1203598"/>
            <a:ext cx="821947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911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555526"/>
            <a:ext cx="9144000" cy="28803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Завдання 5 підручника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293290"/>
              </p:ext>
            </p:extLst>
          </p:nvPr>
        </p:nvGraphicFramePr>
        <p:xfrm>
          <a:off x="539552" y="1284665"/>
          <a:ext cx="8352928" cy="2435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3534">
                  <a:extLst>
                    <a:ext uri="{9D8B030D-6E8A-4147-A177-3AD203B41FA5}">
                      <a16:colId xmlns:a16="http://schemas.microsoft.com/office/drawing/2014/main" val="988310624"/>
                    </a:ext>
                  </a:extLst>
                </a:gridCol>
                <a:gridCol w="1900303">
                  <a:extLst>
                    <a:ext uri="{9D8B030D-6E8A-4147-A177-3AD203B41FA5}">
                      <a16:colId xmlns:a16="http://schemas.microsoft.com/office/drawing/2014/main" val="2349144702"/>
                    </a:ext>
                  </a:extLst>
                </a:gridCol>
                <a:gridCol w="4049091">
                  <a:extLst>
                    <a:ext uri="{9D8B030D-6E8A-4147-A177-3AD203B41FA5}">
                      <a16:colId xmlns:a16="http://schemas.microsoft.com/office/drawing/2014/main" val="1289966053"/>
                    </a:ext>
                  </a:extLst>
                </a:gridCol>
              </a:tblGrid>
              <a:tr h="24354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українська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українською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по-українськи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uk-UA" sz="1100" noProof="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говорю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кажу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шепочу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бурмочу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uk-UA" sz="1100" noProof="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торочити (постійно повторювати)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торочити (витягати нитки з країв тканини)</a:t>
                      </a:r>
                      <a:endParaRPr lang="uk-UA" sz="1100" noProof="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uk-UA" sz="1100" noProof="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806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958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80528" y="51470"/>
            <a:ext cx="9144000" cy="288032"/>
          </a:xfrm>
        </p:spPr>
        <p:txBody>
          <a:bodyPr/>
          <a:lstStyle/>
          <a:p>
            <a:endParaRPr lang="uk-UA" sz="3200" b="1" dirty="0" smtClean="0">
              <a:solidFill>
                <a:schemeClr val="accent3"/>
              </a:solidFill>
            </a:endParaRPr>
          </a:p>
          <a:p>
            <a:r>
              <a:rPr lang="uk-UA" sz="3200" b="1" dirty="0" smtClean="0">
                <a:solidFill>
                  <a:srgbClr val="C00000"/>
                </a:solidFill>
              </a:rPr>
              <a:t>Григорій </a:t>
            </a:r>
            <a:r>
              <a:rPr lang="uk-UA" sz="3200" b="1" dirty="0" err="1" smtClean="0">
                <a:solidFill>
                  <a:srgbClr val="C00000"/>
                </a:solidFill>
              </a:rPr>
              <a:t>Фалькович</a:t>
            </a:r>
            <a:r>
              <a:rPr lang="uk-UA" sz="3200" b="1" dirty="0" smtClean="0">
                <a:solidFill>
                  <a:srgbClr val="C00000"/>
                </a:solidFill>
              </a:rPr>
              <a:t>. Віршик про мови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915566"/>
            <a:ext cx="2540402" cy="3429173"/>
          </a:xfrm>
          <a:prstGeom prst="rect">
            <a:avLst/>
          </a:prstGeom>
        </p:spPr>
      </p:pic>
      <p:pic>
        <p:nvPicPr>
          <p:cNvPr id="5" name="01-grade-3-ukrmova-ch1-virshyk_pro_mov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952" y="2039242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1563638"/>
            <a:ext cx="18669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8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588224" y="555526"/>
            <a:ext cx="2447256" cy="288032"/>
          </a:xfrm>
        </p:spPr>
        <p:txBody>
          <a:bodyPr/>
          <a:lstStyle/>
          <a:p>
            <a:endParaRPr lang="uk-UA" sz="3200" b="1" dirty="0" smtClean="0">
              <a:solidFill>
                <a:schemeClr val="accent3"/>
              </a:solidFill>
            </a:endParaRPr>
          </a:p>
          <a:p>
            <a:endParaRPr lang="uk-UA" sz="3200" b="1" dirty="0">
              <a:solidFill>
                <a:schemeClr val="accent3"/>
              </a:solidFill>
            </a:endParaRPr>
          </a:p>
          <a:p>
            <a:r>
              <a:rPr lang="uk-UA" sz="2800" b="1" dirty="0" smtClean="0">
                <a:solidFill>
                  <a:srgbClr val="C00000"/>
                </a:solidFill>
              </a:rPr>
              <a:t>Завдання 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2, 3 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(зошит)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51470"/>
            <a:ext cx="5919763" cy="467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585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689728" y="2097971"/>
            <a:ext cx="1152128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3073" y="483322"/>
            <a:ext cx="391030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кілька синонімів до слова «говорити» і правильно їх вживаю.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44298" y="1722949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добирати антоніми.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44320" y="2742912"/>
            <a:ext cx="40708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наголос може змінювати значення слова.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93173" y="3888555"/>
            <a:ext cx="39305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 </a:t>
            </a:r>
            <a:r>
              <a:rPr lang="uk-UA" dirty="0" smtClean="0"/>
              <a:t>можу визначити </a:t>
            </a:r>
            <a:r>
              <a:rPr lang="uk-UA" dirty="0"/>
              <a:t>тему і головну думку вірша.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</TotalTime>
  <Words>209</Words>
  <Application>Microsoft Office PowerPoint</Application>
  <PresentationFormat>Экран (16:9)</PresentationFormat>
  <Paragraphs>46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맑은 고딕</vt:lpstr>
      <vt:lpstr>Arial</vt:lpstr>
      <vt:lpstr>Arial Black</vt:lpstr>
      <vt:lpstr>Arial Unicode MS</vt:lpstr>
      <vt:lpstr>Calibri</vt:lpstr>
      <vt:lpstr>Roboto-Regular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109</cp:revision>
  <dcterms:created xsi:type="dcterms:W3CDTF">2016-12-05T23:26:54Z</dcterms:created>
  <dcterms:modified xsi:type="dcterms:W3CDTF">2020-08-28T13:40:01Z</dcterms:modified>
</cp:coreProperties>
</file>