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4"/>
  </p:notesMasterIdLst>
  <p:handoutMasterIdLst>
    <p:handoutMasterId r:id="rId15"/>
  </p:handoutMasterIdLst>
  <p:sldIdLst>
    <p:sldId id="256" r:id="rId4"/>
    <p:sldId id="299" r:id="rId5"/>
    <p:sldId id="300" r:id="rId6"/>
    <p:sldId id="287" r:id="rId7"/>
    <p:sldId id="301" r:id="rId8"/>
    <p:sldId id="302" r:id="rId9"/>
    <p:sldId id="268" r:id="rId10"/>
    <p:sldId id="296" r:id="rId11"/>
    <p:sldId id="303" r:id="rId12"/>
    <p:sldId id="292" r:id="rId13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uk-UA" sz="4000" dirty="0" smtClean="0">
                <a:solidFill>
                  <a:srgbClr val="C00000"/>
                </a:solidFill>
              </a:rPr>
              <a:t>Як </a:t>
            </a:r>
            <a:r>
              <a:rPr lang="uk-UA" sz="4000" dirty="0">
                <a:solidFill>
                  <a:srgbClr val="C00000"/>
                </a:solidFill>
              </a:rPr>
              <a:t>ми спілкуємося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9" y="441207"/>
            <a:ext cx="35960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пояснити, навіщо вчу </a:t>
            </a:r>
            <a:endParaRPr lang="uk-UA" dirty="0" smtClean="0"/>
          </a:p>
          <a:p>
            <a:r>
              <a:rPr lang="uk-UA" dirty="0" smtClean="0"/>
              <a:t>українську </a:t>
            </a:r>
            <a:r>
              <a:rPr lang="uk-UA" dirty="0"/>
              <a:t>мову.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7" y="1637541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знаю, як потрібно спілкуватися усно і письмово.</a:t>
            </a:r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2742912"/>
            <a:ext cx="369046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вмію записувати діалоги.</a:t>
            </a:r>
            <a:endParaRPr lang="ko-KR" altLang="en-US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584664" y="3734944"/>
            <a:ext cx="32850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читати діалоги </a:t>
            </a:r>
            <a:endParaRPr lang="uk-UA" dirty="0" smtClean="0"/>
          </a:p>
          <a:p>
            <a:pPr lvl="0"/>
            <a:r>
              <a:rPr lang="uk-UA" dirty="0" smtClean="0"/>
              <a:t>з </a:t>
            </a:r>
            <a:r>
              <a:rPr lang="uk-UA" dirty="0"/>
              <a:t>правильною інтонацією.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pPr lvl="0"/>
            <a:r>
              <a:rPr lang="uk-UA" sz="3200" b="1" dirty="0" smtClean="0">
                <a:solidFill>
                  <a:srgbClr val="C00000"/>
                </a:solidFill>
              </a:rPr>
              <a:t>Знайомимося з підручником</a:t>
            </a:r>
            <a:endParaRPr lang="en-US" altLang="ko-KR" sz="32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1059582"/>
            <a:ext cx="590465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latin typeface="HelveticaNeueCyr-Bold"/>
              </a:rPr>
              <a:t>Дорогі діти!</a:t>
            </a:r>
          </a:p>
          <a:p>
            <a:r>
              <a:rPr lang="uk-UA" dirty="0" smtClean="0">
                <a:latin typeface="Roboto-Regular"/>
              </a:rPr>
              <a:t>Учити рідну мову — це величезна насолода.</a:t>
            </a:r>
          </a:p>
          <a:p>
            <a:r>
              <a:rPr lang="uk-UA" dirty="0" smtClean="0">
                <a:latin typeface="Roboto-Regular"/>
              </a:rPr>
              <a:t>Через мову вам відкриється цілий світ, ви</a:t>
            </a:r>
          </a:p>
          <a:p>
            <a:r>
              <a:rPr lang="uk-UA" dirty="0" smtClean="0">
                <a:latin typeface="Roboto-Regular"/>
              </a:rPr>
              <a:t>знайдете друзів і краще зрозумієте себе.</a:t>
            </a:r>
          </a:p>
          <a:p>
            <a:endParaRPr lang="uk-UA" dirty="0" smtClean="0">
              <a:latin typeface="Roboto-Regular"/>
            </a:endParaRPr>
          </a:p>
          <a:p>
            <a:r>
              <a:rPr lang="uk-UA" dirty="0" smtClean="0">
                <a:latin typeface="Roboto-Regular"/>
              </a:rPr>
              <a:t>Жоден підручник не навчить української</a:t>
            </a:r>
          </a:p>
          <a:p>
            <a:r>
              <a:rPr lang="uk-UA" dirty="0" smtClean="0">
                <a:latin typeface="Roboto-Regular"/>
              </a:rPr>
              <a:t>мови. Він може тільки допомогти тим, хто хоче</a:t>
            </a:r>
          </a:p>
          <a:p>
            <a:r>
              <a:rPr lang="uk-UA" dirty="0" smtClean="0">
                <a:latin typeface="Roboto-Regular"/>
              </a:rPr>
              <a:t>вчитися. Сподіваємося, що ви хочете.</a:t>
            </a:r>
          </a:p>
          <a:p>
            <a:endParaRPr lang="uk-UA" dirty="0" smtClean="0">
              <a:latin typeface="Roboto-Regular"/>
            </a:endParaRPr>
          </a:p>
          <a:p>
            <a:r>
              <a:rPr lang="uk-UA" dirty="0" smtClean="0">
                <a:latin typeface="Roboto-Regular"/>
              </a:rPr>
              <a:t>Тож читайте, говоріть, пишіть, думайте українською.</a:t>
            </a:r>
          </a:p>
          <a:p>
            <a:r>
              <a:rPr lang="uk-UA" dirty="0" smtClean="0">
                <a:latin typeface="Roboto-Regular"/>
              </a:rPr>
              <a:t>Успіхів вам!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644008" y="2089061"/>
            <a:ext cx="4247456" cy="288032"/>
          </a:xfrm>
        </p:spPr>
        <p:txBody>
          <a:bodyPr/>
          <a:lstStyle/>
          <a:p>
            <a:pPr lvl="0"/>
            <a:r>
              <a:rPr lang="uk-UA" sz="3200" b="1" dirty="0" smtClean="0"/>
              <a:t>Умовні позначення</a:t>
            </a:r>
            <a:endParaRPr lang="en-US" altLang="ko-KR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67494"/>
            <a:ext cx="3960440" cy="4219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676" y="123478"/>
            <a:ext cx="9144000" cy="2880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Пам’ятки (с</a:t>
            </a:r>
            <a:r>
              <a:rPr lang="uk-UA" sz="2800" b="1" dirty="0">
                <a:solidFill>
                  <a:srgbClr val="C00000"/>
                </a:solidFill>
              </a:rPr>
              <a:t>. </a:t>
            </a:r>
            <a:r>
              <a:rPr lang="uk-UA" sz="2800" b="1" dirty="0" smtClean="0">
                <a:solidFill>
                  <a:srgbClr val="C00000"/>
                </a:solidFill>
              </a:rPr>
              <a:t>106—107) 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83518"/>
            <a:ext cx="6552728" cy="3957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5676" y="123478"/>
            <a:ext cx="9144000" cy="2880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Як ми спілкуємося 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9" y="699542"/>
            <a:ext cx="4405531" cy="3874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05531" y="483518"/>
            <a:ext cx="4577840" cy="3447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7641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Записуємо і виразно читаємо діалоги</a:t>
            </a:r>
            <a:endParaRPr lang="en-US" altLang="ko-KR" sz="3200" b="1" dirty="0">
              <a:solidFill>
                <a:srgbClr val="C0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395536" y="2427734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863323" y="2348756"/>
            <a:ext cx="554461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– Д</a:t>
            </a:r>
            <a:r>
              <a:rPr lang="uk-UA" sz="2800" dirty="0" smtClean="0"/>
              <a:t>ивись, будь ласка, під ноги</a:t>
            </a:r>
            <a:r>
              <a:rPr lang="uk-UA" sz="2800" b="1" dirty="0" smtClean="0">
                <a:solidFill>
                  <a:srgbClr val="C00000"/>
                </a:solidFill>
              </a:rPr>
              <a:t>!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uk-UA" sz="2800" b="1" dirty="0">
                <a:solidFill>
                  <a:srgbClr val="C00000"/>
                </a:solidFill>
              </a:rPr>
              <a:t>– </a:t>
            </a:r>
            <a:r>
              <a:rPr lang="uk-UA" sz="2800" b="1" dirty="0" smtClean="0">
                <a:solidFill>
                  <a:srgbClr val="C00000"/>
                </a:solidFill>
              </a:rPr>
              <a:t>А</a:t>
            </a:r>
            <a:r>
              <a:rPr lang="uk-UA" sz="2800" b="1" dirty="0" smtClean="0">
                <a:solidFill>
                  <a:schemeClr val="accent3"/>
                </a:solidFill>
              </a:rPr>
              <a:t> </a:t>
            </a:r>
            <a:r>
              <a:rPr lang="uk-UA" sz="2800" dirty="0" smtClean="0"/>
              <a:t>коли я піду до школи</a:t>
            </a:r>
            <a:r>
              <a:rPr lang="uk-UA" sz="2800" b="1" dirty="0" smtClean="0">
                <a:solidFill>
                  <a:srgbClr val="C00000"/>
                </a:solidFill>
              </a:rPr>
              <a:t>?</a:t>
            </a:r>
            <a:endParaRPr lang="ru-RU" sz="2800" dirty="0">
              <a:solidFill>
                <a:srgbClr val="C00000"/>
              </a:solidFill>
            </a:endParaRP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711195" y="1059582"/>
            <a:ext cx="74612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/>
              <a:t>Діалог</a:t>
            </a:r>
            <a:r>
              <a:rPr lang="uk-UA" dirty="0" smtClean="0"/>
              <a:t> – розмова двох або кількох осіб.</a:t>
            </a:r>
          </a:p>
          <a:p>
            <a:r>
              <a:rPr lang="uk-UA" b="1" dirty="0" smtClean="0"/>
              <a:t>Репліка</a:t>
            </a:r>
            <a:r>
              <a:rPr lang="uk-UA" dirty="0" smtClean="0"/>
              <a:t> – слова кожного учасника діалогу.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99322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uk-UA" sz="2400" b="1" dirty="0" smtClean="0"/>
          </a:p>
          <a:p>
            <a:endParaRPr lang="uk-UA" sz="2400" b="1" dirty="0"/>
          </a:p>
          <a:p>
            <a:r>
              <a:rPr lang="uk-UA" sz="2400" b="1" dirty="0" smtClean="0">
                <a:solidFill>
                  <a:schemeClr val="tx1"/>
                </a:solidFill>
              </a:rPr>
              <a:t>ТИПИ </a:t>
            </a:r>
            <a:r>
              <a:rPr lang="uk-UA" sz="2400" b="1" dirty="0">
                <a:solidFill>
                  <a:schemeClr val="tx1"/>
                </a:solidFill>
              </a:rPr>
              <a:t>РЕЧЕНЬ ЗА МЕТОЮ ВИСЛОВЛЮВАННЯ</a:t>
            </a:r>
            <a:endParaRPr lang="ru-RU" sz="2400" dirty="0">
              <a:solidFill>
                <a:schemeClr val="tx1"/>
              </a:solidFill>
            </a:endParaRPr>
          </a:p>
          <a:p>
            <a:endParaRPr lang="ko-KR" altLang="en-US" dirty="0"/>
          </a:p>
        </p:txBody>
      </p:sp>
      <p:grpSp>
        <p:nvGrpSpPr>
          <p:cNvPr id="76" name="Group 75"/>
          <p:cNvGrpSpPr/>
          <p:nvPr/>
        </p:nvGrpSpPr>
        <p:grpSpPr>
          <a:xfrm>
            <a:off x="785077" y="3745823"/>
            <a:ext cx="1944216" cy="836741"/>
            <a:chOff x="3779911" y="3455536"/>
            <a:chExt cx="1584177" cy="707564"/>
          </a:xfrm>
        </p:grpSpPr>
        <p:sp>
          <p:nvSpPr>
            <p:cNvPr id="77" name="Text Placeholder 17"/>
            <p:cNvSpPr txBox="1">
              <a:spLocks/>
            </p:cNvSpPr>
            <p:nvPr/>
          </p:nvSpPr>
          <p:spPr>
            <a:xfrm>
              <a:off x="3779911" y="3455536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uk-UA" sz="1800" b="1" dirty="0" smtClean="0">
                  <a:solidFill>
                    <a:schemeClr val="bg1"/>
                  </a:solidFill>
                  <a:cs typeface="Arial" pitchFamily="34" charset="0"/>
                </a:rPr>
                <a:t>Розповідні</a:t>
              </a:r>
              <a:endParaRPr 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3879692" y="3772707"/>
              <a:ext cx="1484396" cy="3903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200" dirty="0">
                  <a:solidFill>
                    <a:schemeClr val="bg1"/>
                  </a:solidFill>
                  <a:cs typeface="Arial" pitchFamily="34" charset="0"/>
                </a:rPr>
                <a:t>щось повідомляється, розповідається</a:t>
              </a:r>
              <a:endParaRPr lang="ru-RU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779911" y="3763506"/>
            <a:ext cx="1872208" cy="634392"/>
            <a:chOff x="3779911" y="3327771"/>
            <a:chExt cx="1716192" cy="634392"/>
          </a:xfrm>
        </p:grpSpPr>
        <p:sp>
          <p:nvSpPr>
            <p:cNvPr id="81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uk-UA" sz="1800" b="1" dirty="0" smtClean="0">
                  <a:solidFill>
                    <a:schemeClr val="bg1"/>
                  </a:solidFill>
                  <a:cs typeface="Arial" pitchFamily="34" charset="0"/>
                </a:rPr>
                <a:t>Питальні</a:t>
              </a:r>
              <a:endParaRPr 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911926" y="3685164"/>
              <a:ext cx="158417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200" dirty="0">
                  <a:solidFill>
                    <a:schemeClr val="bg1"/>
                  </a:solidFill>
                  <a:cs typeface="Arial" pitchFamily="34" charset="0"/>
                </a:rPr>
                <a:t>щось запитується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6567708" y="3798495"/>
            <a:ext cx="1928278" cy="798260"/>
            <a:chOff x="3779911" y="3327771"/>
            <a:chExt cx="1767589" cy="798260"/>
          </a:xfrm>
        </p:grpSpPr>
        <p:sp>
          <p:nvSpPr>
            <p:cNvPr id="85" name="Text Placeholder 17"/>
            <p:cNvSpPr txBox="1">
              <a:spLocks/>
            </p:cNvSpPr>
            <p:nvPr/>
          </p:nvSpPr>
          <p:spPr>
            <a:xfrm>
              <a:off x="3779911" y="3327771"/>
              <a:ext cx="1584177" cy="246087"/>
            </a:xfrm>
            <a:prstGeom prst="rect">
              <a:avLst/>
            </a:prstGeom>
          </p:spPr>
          <p:txBody>
            <a:bodyPr anchor="ctr"/>
            <a:lstStyle>
              <a:lvl1pPr marL="342900" indent="-3429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1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uk-UA" sz="1800" b="1" dirty="0" smtClean="0">
                  <a:solidFill>
                    <a:schemeClr val="bg1"/>
                  </a:solidFill>
                  <a:cs typeface="Arial" pitchFamily="34" charset="0"/>
                </a:rPr>
                <a:t>Спонукальні</a:t>
              </a:r>
              <a:endParaRPr lang="en-US" sz="18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796030" y="3664366"/>
              <a:ext cx="17514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uk-UA" sz="1200" dirty="0">
                  <a:solidFill>
                    <a:schemeClr val="bg1"/>
                  </a:solidFill>
                  <a:cs typeface="Arial" pitchFamily="34" charset="0"/>
                </a:rPr>
                <a:t>висловлюють прохання або наказ</a:t>
              </a:r>
              <a:endParaRPr lang="en-US" altLang="ko-KR" sz="1200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1" name="Text Placeholder 17"/>
          <p:cNvSpPr txBox="1">
            <a:spLocks/>
          </p:cNvSpPr>
          <p:nvPr/>
        </p:nvSpPr>
        <p:spPr>
          <a:xfrm>
            <a:off x="676379" y="3763506"/>
            <a:ext cx="1728192" cy="246087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US" sz="14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0733" y="1023094"/>
            <a:ext cx="35431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Р</a:t>
            </a:r>
            <a:r>
              <a:rPr lang="uk-UA" sz="2400" dirty="0" smtClean="0"/>
              <a:t>ада тебе бачити</a:t>
            </a:r>
            <a:r>
              <a:rPr lang="uk-UA" sz="2400" b="1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Я</a:t>
            </a:r>
            <a:r>
              <a:rPr lang="uk-UA" sz="2400" dirty="0" smtClean="0"/>
              <a:t>кий же ти молодець</a:t>
            </a:r>
            <a:r>
              <a:rPr lang="uk-UA" sz="2400" b="1" dirty="0" smtClean="0">
                <a:solidFill>
                  <a:srgbClr val="C00000"/>
                </a:solidFill>
              </a:rPr>
              <a:t>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52119" y="2517009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З</a:t>
            </a:r>
            <a:r>
              <a:rPr lang="uk-UA" sz="2400" dirty="0" smtClean="0"/>
              <a:t>бирай негайно</a:t>
            </a:r>
            <a:r>
              <a:rPr lang="uk-UA" sz="2400" b="1" dirty="0" smtClean="0">
                <a:solidFill>
                  <a:srgbClr val="C00000"/>
                </a:solidFill>
              </a:rPr>
              <a:t>!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Н</a:t>
            </a:r>
            <a:r>
              <a:rPr lang="uk-UA" sz="2400" dirty="0" smtClean="0"/>
              <a:t>е кричи, будь ласка</a:t>
            </a:r>
            <a:r>
              <a:rPr lang="uk-UA" sz="2400" b="1" dirty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27784" y="1977801"/>
            <a:ext cx="3024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C00000"/>
                </a:solidFill>
              </a:rPr>
              <a:t>Х</a:t>
            </a:r>
            <a:r>
              <a:rPr lang="uk-UA" sz="2400" dirty="0" smtClean="0"/>
              <a:t>очеш спробувати</a:t>
            </a:r>
            <a:r>
              <a:rPr lang="uk-UA" sz="2400" b="1" dirty="0" smtClean="0">
                <a:solidFill>
                  <a:srgbClr val="C00000"/>
                </a:solidFill>
              </a:rPr>
              <a:t>?</a:t>
            </a:r>
            <a:endParaRPr lang="ru-RU" sz="2400" dirty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rgbClr val="C00000"/>
                </a:solidFill>
              </a:rPr>
              <a:t>Х</a:t>
            </a:r>
            <a:r>
              <a:rPr lang="uk-UA" sz="2400" dirty="0" smtClean="0"/>
              <a:t>то ж переможе</a:t>
            </a:r>
            <a:r>
              <a:rPr lang="uk-UA" sz="2400" b="1" dirty="0" smtClean="0">
                <a:solidFill>
                  <a:srgbClr val="C00000"/>
                </a:solidFill>
              </a:rPr>
              <a:t>?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722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2400" b="1" dirty="0">
                <a:solidFill>
                  <a:schemeClr val="tx1"/>
                </a:solidFill>
              </a:rPr>
              <a:t>Як ми спілкуємося </a:t>
            </a:r>
            <a:endParaRPr lang="en-US" altLang="ko-KR" sz="2400" b="1" dirty="0">
              <a:solidFill>
                <a:schemeClr val="tx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463" y="915566"/>
            <a:ext cx="6660034" cy="380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5755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2400" b="1" dirty="0">
                <a:solidFill>
                  <a:schemeClr val="tx1"/>
                </a:solidFill>
              </a:rPr>
              <a:t>Як ми спілкуємося </a:t>
            </a:r>
            <a:endParaRPr lang="en-US" altLang="ko-KR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1059582"/>
            <a:ext cx="5992341" cy="347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319052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</TotalTime>
  <Words>238</Words>
  <Application>Microsoft Office PowerPoint</Application>
  <PresentationFormat>Экран (16:9)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맑은 고딕</vt:lpstr>
      <vt:lpstr>Arial</vt:lpstr>
      <vt:lpstr>Arial Black</vt:lpstr>
      <vt:lpstr>Arial Unicode MS</vt:lpstr>
      <vt:lpstr>HelveticaNeueCyr-Bold</vt:lpstr>
      <vt:lpstr>Roboto-Regular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97</cp:revision>
  <dcterms:created xsi:type="dcterms:W3CDTF">2016-12-05T23:26:54Z</dcterms:created>
  <dcterms:modified xsi:type="dcterms:W3CDTF">2020-08-28T13:36:14Z</dcterms:modified>
</cp:coreProperties>
</file>