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3"/>
  </p:notesMasterIdLst>
  <p:handoutMasterIdLst>
    <p:handoutMasterId r:id="rId14"/>
  </p:handoutMasterIdLst>
  <p:sldIdLst>
    <p:sldId id="256" r:id="rId4"/>
    <p:sldId id="307" r:id="rId5"/>
    <p:sldId id="299" r:id="rId6"/>
    <p:sldId id="300" r:id="rId7"/>
    <p:sldId id="302" r:id="rId8"/>
    <p:sldId id="304" r:id="rId9"/>
    <p:sldId id="306" r:id="rId10"/>
    <p:sldId id="305" r:id="rId11"/>
    <p:sldId id="292" r:id="rId12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2020-08-28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Читаємо уважно і </a:t>
            </a:r>
            <a:r>
              <a:rPr lang="uk-UA" dirty="0" err="1">
                <a:solidFill>
                  <a:srgbClr val="C00000"/>
                </a:solidFill>
              </a:rPr>
              <a:t>вира́зно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195486"/>
            <a:ext cx="5616624" cy="485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394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23478"/>
            <a:ext cx="7848872" cy="4916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971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858021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Roboto-Regular"/>
              </a:rPr>
              <a:t>Ранок. </a:t>
            </a:r>
            <a:r>
              <a:rPr lang="ru-RU" sz="2400" dirty="0" err="1">
                <a:latin typeface="Roboto-Regular"/>
              </a:rPr>
              <a:t>П’ять</a:t>
            </a:r>
            <a:r>
              <a:rPr lang="ru-RU" sz="2400" dirty="0">
                <a:latin typeface="Roboto-Regular"/>
              </a:rPr>
              <a:t> </a:t>
            </a:r>
            <a:r>
              <a:rPr lang="ru-RU" sz="2400" dirty="0" err="1">
                <a:latin typeface="Roboto-Regular"/>
              </a:rPr>
              <a:t>хвилин</a:t>
            </a:r>
            <a:r>
              <a:rPr lang="ru-RU" sz="2400" dirty="0">
                <a:latin typeface="Roboto-Regular"/>
              </a:rPr>
              <a:t> тому </a:t>
            </a:r>
            <a:r>
              <a:rPr lang="ru-RU" sz="2400" dirty="0" err="1">
                <a:latin typeface="Roboto-Regular"/>
              </a:rPr>
              <a:t>почався</a:t>
            </a:r>
            <a:r>
              <a:rPr lang="ru-RU" sz="2400" dirty="0">
                <a:latin typeface="Roboto-Regular"/>
              </a:rPr>
              <a:t> </a:t>
            </a:r>
            <a:r>
              <a:rPr lang="ru-RU" sz="2400" dirty="0" smtClean="0">
                <a:latin typeface="Roboto-Regular"/>
              </a:rPr>
              <a:t>урок. </a:t>
            </a:r>
          </a:p>
          <a:p>
            <a:r>
              <a:rPr lang="ru-RU" sz="2400" dirty="0" smtClean="0">
                <a:latin typeface="Roboto-Regular"/>
              </a:rPr>
              <a:t>Та ось </a:t>
            </a:r>
            <a:r>
              <a:rPr lang="ru-RU" sz="2400" dirty="0" err="1">
                <a:latin typeface="Roboto-Regular"/>
              </a:rPr>
              <a:t>хряскають</a:t>
            </a:r>
            <a:r>
              <a:rPr lang="ru-RU" sz="2400" dirty="0">
                <a:latin typeface="Roboto-Regular"/>
              </a:rPr>
              <a:t> </a:t>
            </a:r>
            <a:r>
              <a:rPr lang="ru-RU" sz="2400" dirty="0" err="1">
                <a:latin typeface="Roboto-Regular"/>
              </a:rPr>
              <a:t>вхідні</a:t>
            </a:r>
            <a:r>
              <a:rPr lang="ru-RU" sz="2400" dirty="0">
                <a:latin typeface="Roboto-Regular"/>
              </a:rPr>
              <a:t> </a:t>
            </a:r>
            <a:r>
              <a:rPr lang="ru-RU" sz="2400" dirty="0" err="1" smtClean="0">
                <a:latin typeface="Roboto-Regular"/>
              </a:rPr>
              <a:t>двер</a:t>
            </a:r>
            <a:r>
              <a:rPr lang="uk-UA" sz="2400" dirty="0" smtClean="0">
                <a:latin typeface="Roboto-Regular"/>
              </a:rPr>
              <a:t>і</a:t>
            </a:r>
            <a:r>
              <a:rPr lang="ru-RU" sz="2400" dirty="0" smtClean="0">
                <a:latin typeface="Roboto-Regular"/>
              </a:rPr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851669"/>
            <a:ext cx="6408712" cy="23834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Яке речення складається з одного слова? 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Воно розповідне, питальне чи спонукальне?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uk-UA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</a:t>
            </a: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якому слові є апостроф?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цьому слові більше звуків, ніж букв?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якому слові три букви, але два звуки?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 яких словах буква Я позначає один звук? Який?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7" name="Group 46"/>
          <p:cNvGrpSpPr/>
          <p:nvPr/>
        </p:nvGrpSpPr>
        <p:grpSpPr>
          <a:xfrm>
            <a:off x="7049524" y="2167912"/>
            <a:ext cx="949608" cy="875494"/>
            <a:chOff x="3369348" y="2673754"/>
            <a:chExt cx="1970490" cy="1779598"/>
          </a:xfrm>
        </p:grpSpPr>
        <p:sp>
          <p:nvSpPr>
            <p:cNvPr id="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10" name="Прямоугольник 9"/>
          <p:cNvSpPr/>
          <p:nvPr/>
        </p:nvSpPr>
        <p:spPr>
          <a:xfrm>
            <a:off x="3491880" y="330210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C00000"/>
                </a:solidFill>
              </a:rPr>
              <a:t>Завдання </a:t>
            </a:r>
            <a:r>
              <a:rPr lang="uk-UA" sz="2400" b="1" dirty="0" smtClean="0">
                <a:solidFill>
                  <a:srgbClr val="C00000"/>
                </a:solidFill>
              </a:rPr>
              <a:t>3</a:t>
            </a:r>
            <a:endParaRPr lang="en-US" altLang="ko-KR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120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Самоперевірка. Завдання 4</a:t>
            </a:r>
            <a:endParaRPr lang="en-US" altLang="ko-KR" sz="3200" b="1" dirty="0">
              <a:solidFill>
                <a:srgbClr val="C0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308304" y="2283718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043608" y="1491630"/>
            <a:ext cx="5976664" cy="1249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Грюкають – хряскають, голосно – лунко, бідолаха – неборака, швидко – чимдуж, тікати – </a:t>
            </a:r>
            <a:r>
              <a:rPr lang="uk-UA" sz="2400" dirty="0" err="1">
                <a:ea typeface="Calibri" panose="020F0502020204030204" pitchFamily="34" charset="0"/>
                <a:cs typeface="Times New Roman" panose="02020603050405020304" pitchFamily="18" charset="0"/>
              </a:rPr>
              <a:t>чкурляти</a:t>
            </a:r>
            <a:r>
              <a:rPr lang="uk-UA" sz="2400" dirty="0">
                <a:ea typeface="Calibri" panose="020F0502020204030204" pitchFamily="34" charset="0"/>
                <a:cs typeface="Times New Roman" panose="02020603050405020304" pitchFamily="18" charset="0"/>
              </a:rPr>
              <a:t>, бігати – гасати.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9932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Завдання </a:t>
            </a:r>
            <a:r>
              <a:rPr lang="uk-UA" sz="3200" b="1" dirty="0" smtClean="0">
                <a:solidFill>
                  <a:srgbClr val="C00000"/>
                </a:solidFill>
              </a:rPr>
              <a:t>5 </a:t>
            </a:r>
            <a:endParaRPr lang="uk-UA" sz="3200" b="1" dirty="0" smtClean="0">
              <a:solidFill>
                <a:srgbClr val="C00000"/>
              </a:solidFill>
            </a:endParaRPr>
          </a:p>
          <a:p>
            <a:r>
              <a:rPr lang="uk-UA" sz="2400" b="1" dirty="0" smtClean="0">
                <a:solidFill>
                  <a:schemeClr val="tx1"/>
                </a:solidFill>
              </a:rPr>
              <a:t>Повторюємо правила переносу</a:t>
            </a:r>
            <a:endParaRPr lang="en-US" altLang="ko-KR" sz="2400" b="1" dirty="0">
              <a:solidFill>
                <a:schemeClr val="tx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524328" y="2283718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755576" y="1491630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/>
              <a:t>одну букву в рядку не залишаємо і </a:t>
            </a:r>
          </a:p>
          <a:p>
            <a:r>
              <a:rPr lang="uk-UA" sz="2400" dirty="0"/>
              <a:t>не </a:t>
            </a:r>
            <a:r>
              <a:rPr lang="uk-UA" sz="2400" dirty="0" err="1"/>
              <a:t>переносимо</a:t>
            </a:r>
            <a:r>
              <a:rPr lang="uk-UA" sz="2400" dirty="0"/>
              <a:t>;</a:t>
            </a:r>
            <a:endParaRPr lang="ru-RU" sz="24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м’який </a:t>
            </a:r>
            <a:r>
              <a:rPr lang="uk-UA" sz="2400" dirty="0" smtClean="0"/>
              <a:t>знак (Ь) від </a:t>
            </a:r>
            <a:r>
              <a:rPr lang="uk-UA" sz="2400" dirty="0"/>
              <a:t>попередньої букви </a:t>
            </a:r>
            <a:endParaRPr lang="uk-UA" sz="2400" dirty="0" smtClean="0"/>
          </a:p>
          <a:p>
            <a:r>
              <a:rPr lang="uk-UA" sz="2400" dirty="0" smtClean="0"/>
              <a:t>не </a:t>
            </a:r>
            <a:r>
              <a:rPr lang="uk-UA" sz="2400" dirty="0"/>
              <a:t>відриваємо; </a:t>
            </a:r>
            <a:endParaRPr lang="uk-UA" sz="24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uk-UA" sz="2400" dirty="0" smtClean="0"/>
              <a:t>буквосполучення ДЗ, ДЖ не </a:t>
            </a:r>
            <a:r>
              <a:rPr lang="uk-UA" sz="2400" dirty="0" smtClean="0"/>
              <a:t>розриваємо. </a:t>
            </a:r>
            <a:endParaRPr lang="uk-UA" sz="2400" dirty="0" smtClean="0"/>
          </a:p>
        </p:txBody>
      </p:sp>
    </p:spTree>
    <p:extLst>
      <p:ext uri="{BB962C8B-B14F-4D97-AF65-F5344CB8AC3E}">
        <p14:creationId xmlns:p14="http://schemas.microsoft.com/office/powerpoint/2010/main" val="269958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endParaRPr lang="uk-UA" sz="3200" b="1" dirty="0" smtClean="0">
              <a:solidFill>
                <a:schemeClr val="accent3"/>
              </a:solidFill>
            </a:endParaRPr>
          </a:p>
          <a:p>
            <a:r>
              <a:rPr lang="uk-UA" sz="3200" b="1" dirty="0" smtClean="0">
                <a:solidFill>
                  <a:srgbClr val="C00000"/>
                </a:solidFill>
              </a:rPr>
              <a:t>Завдання 3 (зошит). </a:t>
            </a:r>
          </a:p>
          <a:p>
            <a:r>
              <a:rPr lang="uk-UA" sz="2400" b="1" dirty="0" smtClean="0">
                <a:solidFill>
                  <a:schemeClr val="tx1"/>
                </a:solidFill>
              </a:rPr>
              <a:t>Розташовуємо слова за алфавітом: працюємо </a:t>
            </a:r>
          </a:p>
          <a:p>
            <a:r>
              <a:rPr lang="uk-UA" sz="2400" b="1" dirty="0" smtClean="0">
                <a:solidFill>
                  <a:schemeClr val="tx1"/>
                </a:solidFill>
              </a:rPr>
              <a:t>за інструкцією</a:t>
            </a:r>
            <a:endParaRPr lang="en-US" altLang="ko-KR" sz="2400" b="1" dirty="0">
              <a:solidFill>
                <a:schemeClr val="tx1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7524328" y="2283718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683568" y="1958883"/>
            <a:ext cx="6624736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uk-UA" dirty="0"/>
              <a:t>1. Читаємо слова з рамки. </a:t>
            </a:r>
            <a:endParaRPr lang="ru-RU" dirty="0"/>
          </a:p>
          <a:p>
            <a:pPr>
              <a:spcAft>
                <a:spcPts val="600"/>
              </a:spcAft>
            </a:pPr>
            <a:r>
              <a:rPr lang="uk-UA" dirty="0"/>
              <a:t>2. Як знаходимо іменник, виписуємо на чернетку, ставлячи в початковій формі (хто?, що?; форма однини).</a:t>
            </a:r>
            <a:endParaRPr lang="ru-RU" dirty="0"/>
          </a:p>
          <a:p>
            <a:pPr>
              <a:spcAft>
                <a:spcPts val="600"/>
              </a:spcAft>
            </a:pPr>
            <a:r>
              <a:rPr lang="uk-UA" dirty="0"/>
              <a:t>3. Підкреслюємо перші букви в словах. Нумеруємо слова за алфавітом (над словом пишемо цифру). Якщо перша буква однакова, зважаємо на другу.</a:t>
            </a:r>
            <a:endParaRPr lang="ru-RU" dirty="0"/>
          </a:p>
          <a:p>
            <a:pPr>
              <a:spcAft>
                <a:spcPts val="600"/>
              </a:spcAft>
            </a:pPr>
            <a:r>
              <a:rPr lang="uk-UA" dirty="0"/>
              <a:t>4. Записуємо слова в зошит.</a:t>
            </a:r>
            <a:endParaRPr lang="ru-RU" dirty="0"/>
          </a:p>
          <a:p>
            <a:r>
              <a:rPr lang="uk-UA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49089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-108520" y="555526"/>
            <a:ext cx="9144000" cy="288032"/>
          </a:xfrm>
        </p:spPr>
        <p:txBody>
          <a:bodyPr/>
          <a:lstStyle/>
          <a:p>
            <a:r>
              <a:rPr lang="uk-UA" sz="3200" b="1" dirty="0" smtClean="0">
                <a:solidFill>
                  <a:srgbClr val="C00000"/>
                </a:solidFill>
              </a:rPr>
              <a:t>Самоперевірка. Завдання 3 (зошит)</a:t>
            </a:r>
            <a:endParaRPr lang="en-US" altLang="ko-KR" sz="3200" b="1" dirty="0">
              <a:solidFill>
                <a:srgbClr val="C00000"/>
              </a:solidFill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6826240" y="2067694"/>
            <a:ext cx="949608" cy="875494"/>
            <a:chOff x="3369348" y="2673754"/>
            <a:chExt cx="1970490" cy="1779598"/>
          </a:xfrm>
        </p:grpSpPr>
        <p:sp>
          <p:nvSpPr>
            <p:cNvPr id="48" name="Rectangle 30"/>
            <p:cNvSpPr/>
            <p:nvPr/>
          </p:nvSpPr>
          <p:spPr>
            <a:xfrm rot="16200000">
              <a:off x="3293187" y="2768331"/>
              <a:ext cx="1761182" cy="1608860"/>
            </a:xfrm>
            <a:custGeom>
              <a:avLst/>
              <a:gdLst/>
              <a:ahLst/>
              <a:cxnLst/>
              <a:rect l="l" t="t" r="r" b="b"/>
              <a:pathLst>
                <a:path w="1761182" h="1756035">
                  <a:moveTo>
                    <a:pt x="279570" y="624048"/>
                  </a:moveTo>
                  <a:lnTo>
                    <a:pt x="183378" y="624048"/>
                  </a:lnTo>
                  <a:lnTo>
                    <a:pt x="183378" y="1560152"/>
                  </a:lnTo>
                  <a:lnTo>
                    <a:pt x="279570" y="1560152"/>
                  </a:lnTo>
                  <a:close/>
                  <a:moveTo>
                    <a:pt x="294594" y="68493"/>
                  </a:moveTo>
                  <a:lnTo>
                    <a:pt x="294594" y="264162"/>
                  </a:lnTo>
                  <a:cubicBezTo>
                    <a:pt x="294594" y="301988"/>
                    <a:pt x="263930" y="332653"/>
                    <a:pt x="226104" y="332653"/>
                  </a:cubicBezTo>
                  <a:cubicBezTo>
                    <a:pt x="188278" y="332653"/>
                    <a:pt x="157614" y="301988"/>
                    <a:pt x="157614" y="264162"/>
                  </a:cubicBezTo>
                  <a:lnTo>
                    <a:pt x="157614" y="68493"/>
                  </a:lnTo>
                  <a:cubicBezTo>
                    <a:pt x="157614" y="30666"/>
                    <a:pt x="188278" y="2"/>
                    <a:pt x="226104" y="2"/>
                  </a:cubicBezTo>
                  <a:cubicBezTo>
                    <a:pt x="263930" y="2"/>
                    <a:pt x="294594" y="30666"/>
                    <a:pt x="294594" y="68493"/>
                  </a:cubicBezTo>
                  <a:close/>
                  <a:moveTo>
                    <a:pt x="534912" y="624048"/>
                  </a:moveTo>
                  <a:lnTo>
                    <a:pt x="438720" y="624048"/>
                  </a:lnTo>
                  <a:lnTo>
                    <a:pt x="438720" y="1560152"/>
                  </a:lnTo>
                  <a:lnTo>
                    <a:pt x="534912" y="1560152"/>
                  </a:lnTo>
                  <a:close/>
                  <a:moveTo>
                    <a:pt x="631828" y="68492"/>
                  </a:moveTo>
                  <a:lnTo>
                    <a:pt x="631828" y="264162"/>
                  </a:lnTo>
                  <a:cubicBezTo>
                    <a:pt x="631828" y="301988"/>
                    <a:pt x="601164" y="332652"/>
                    <a:pt x="563338" y="332652"/>
                  </a:cubicBezTo>
                  <a:cubicBezTo>
                    <a:pt x="525511" y="332652"/>
                    <a:pt x="494847" y="301988"/>
                    <a:pt x="494847" y="264162"/>
                  </a:cubicBezTo>
                  <a:lnTo>
                    <a:pt x="494847" y="68492"/>
                  </a:lnTo>
                  <a:cubicBezTo>
                    <a:pt x="494847" y="30666"/>
                    <a:pt x="525511" y="2"/>
                    <a:pt x="563338" y="2"/>
                  </a:cubicBezTo>
                  <a:cubicBezTo>
                    <a:pt x="601164" y="2"/>
                    <a:pt x="631828" y="30666"/>
                    <a:pt x="631828" y="68492"/>
                  </a:cubicBezTo>
                  <a:close/>
                  <a:moveTo>
                    <a:pt x="790254" y="624048"/>
                  </a:moveTo>
                  <a:lnTo>
                    <a:pt x="694062" y="624048"/>
                  </a:lnTo>
                  <a:lnTo>
                    <a:pt x="694062" y="1560152"/>
                  </a:lnTo>
                  <a:lnTo>
                    <a:pt x="790254" y="1560152"/>
                  </a:lnTo>
                  <a:close/>
                  <a:moveTo>
                    <a:pt x="969062" y="68492"/>
                  </a:moveTo>
                  <a:lnTo>
                    <a:pt x="969062" y="264161"/>
                  </a:lnTo>
                  <a:cubicBezTo>
                    <a:pt x="969062" y="301987"/>
                    <a:pt x="938398" y="332652"/>
                    <a:pt x="900571" y="332652"/>
                  </a:cubicBezTo>
                  <a:cubicBezTo>
                    <a:pt x="862745" y="332652"/>
                    <a:pt x="832081" y="301987"/>
                    <a:pt x="832081" y="264161"/>
                  </a:cubicBezTo>
                  <a:lnTo>
                    <a:pt x="832081" y="68492"/>
                  </a:lnTo>
                  <a:cubicBezTo>
                    <a:pt x="832081" y="30665"/>
                    <a:pt x="862745" y="1"/>
                    <a:pt x="900571" y="1"/>
                  </a:cubicBezTo>
                  <a:cubicBezTo>
                    <a:pt x="938398" y="1"/>
                    <a:pt x="969062" y="30665"/>
                    <a:pt x="969062" y="68492"/>
                  </a:cubicBezTo>
                  <a:close/>
                  <a:moveTo>
                    <a:pt x="1045596" y="624048"/>
                  </a:moveTo>
                  <a:lnTo>
                    <a:pt x="949404" y="624048"/>
                  </a:lnTo>
                  <a:lnTo>
                    <a:pt x="949404" y="1560152"/>
                  </a:lnTo>
                  <a:lnTo>
                    <a:pt x="1045596" y="1560152"/>
                  </a:lnTo>
                  <a:close/>
                  <a:moveTo>
                    <a:pt x="1300938" y="624048"/>
                  </a:moveTo>
                  <a:lnTo>
                    <a:pt x="1204746" y="624048"/>
                  </a:lnTo>
                  <a:lnTo>
                    <a:pt x="1204746" y="1560152"/>
                  </a:lnTo>
                  <a:lnTo>
                    <a:pt x="1300938" y="1560152"/>
                  </a:lnTo>
                  <a:close/>
                  <a:moveTo>
                    <a:pt x="1306296" y="68491"/>
                  </a:moveTo>
                  <a:lnTo>
                    <a:pt x="1306296" y="264161"/>
                  </a:lnTo>
                  <a:cubicBezTo>
                    <a:pt x="1306296" y="301987"/>
                    <a:pt x="1275631" y="332651"/>
                    <a:pt x="1237805" y="332651"/>
                  </a:cubicBezTo>
                  <a:cubicBezTo>
                    <a:pt x="1199979" y="332651"/>
                    <a:pt x="1169315" y="301987"/>
                    <a:pt x="1169315" y="264161"/>
                  </a:cubicBezTo>
                  <a:lnTo>
                    <a:pt x="1169315" y="68491"/>
                  </a:lnTo>
                  <a:cubicBezTo>
                    <a:pt x="1169315" y="30665"/>
                    <a:pt x="1199979" y="1"/>
                    <a:pt x="1237805" y="1"/>
                  </a:cubicBezTo>
                  <a:cubicBezTo>
                    <a:pt x="1275631" y="1"/>
                    <a:pt x="1306296" y="30665"/>
                    <a:pt x="1306296" y="68491"/>
                  </a:cubicBezTo>
                  <a:close/>
                  <a:moveTo>
                    <a:pt x="1556280" y="624048"/>
                  </a:moveTo>
                  <a:lnTo>
                    <a:pt x="1460088" y="624048"/>
                  </a:lnTo>
                  <a:lnTo>
                    <a:pt x="1460088" y="1560152"/>
                  </a:lnTo>
                  <a:lnTo>
                    <a:pt x="1556280" y="1560152"/>
                  </a:lnTo>
                  <a:close/>
                  <a:moveTo>
                    <a:pt x="1643529" y="68491"/>
                  </a:moveTo>
                  <a:lnTo>
                    <a:pt x="1643529" y="264160"/>
                  </a:lnTo>
                  <a:cubicBezTo>
                    <a:pt x="1643529" y="301986"/>
                    <a:pt x="1612865" y="332650"/>
                    <a:pt x="1575039" y="332650"/>
                  </a:cubicBezTo>
                  <a:cubicBezTo>
                    <a:pt x="1537213" y="332650"/>
                    <a:pt x="1506548" y="301986"/>
                    <a:pt x="1506548" y="264160"/>
                  </a:cubicBezTo>
                  <a:lnTo>
                    <a:pt x="1506548" y="68491"/>
                  </a:lnTo>
                  <a:cubicBezTo>
                    <a:pt x="1506548" y="30664"/>
                    <a:pt x="1537213" y="0"/>
                    <a:pt x="1575039" y="0"/>
                  </a:cubicBezTo>
                  <a:cubicBezTo>
                    <a:pt x="1612865" y="0"/>
                    <a:pt x="1643529" y="30664"/>
                    <a:pt x="1643529" y="68491"/>
                  </a:cubicBezTo>
                  <a:close/>
                  <a:moveTo>
                    <a:pt x="1761182" y="166327"/>
                  </a:moveTo>
                  <a:lnTo>
                    <a:pt x="1761182" y="1756035"/>
                  </a:lnTo>
                  <a:lnTo>
                    <a:pt x="0" y="1756035"/>
                  </a:lnTo>
                  <a:lnTo>
                    <a:pt x="0" y="166327"/>
                  </a:lnTo>
                  <a:lnTo>
                    <a:pt x="98907" y="166327"/>
                  </a:lnTo>
                  <a:lnTo>
                    <a:pt x="98907" y="255498"/>
                  </a:lnTo>
                  <a:cubicBezTo>
                    <a:pt x="98907" y="325747"/>
                    <a:pt x="155855" y="382694"/>
                    <a:pt x="226104" y="382694"/>
                  </a:cubicBezTo>
                  <a:cubicBezTo>
                    <a:pt x="296353" y="382694"/>
                    <a:pt x="353300" y="325747"/>
                    <a:pt x="353300" y="255498"/>
                  </a:cubicBezTo>
                  <a:lnTo>
                    <a:pt x="353300" y="166327"/>
                  </a:lnTo>
                  <a:lnTo>
                    <a:pt x="436141" y="166327"/>
                  </a:lnTo>
                  <a:lnTo>
                    <a:pt x="436141" y="255497"/>
                  </a:lnTo>
                  <a:cubicBezTo>
                    <a:pt x="436141" y="325746"/>
                    <a:pt x="493089" y="382694"/>
                    <a:pt x="563338" y="382694"/>
                  </a:cubicBezTo>
                  <a:cubicBezTo>
                    <a:pt x="633586" y="382694"/>
                    <a:pt x="690534" y="325746"/>
                    <a:pt x="690534" y="255497"/>
                  </a:cubicBezTo>
                  <a:lnTo>
                    <a:pt x="690534" y="166327"/>
                  </a:lnTo>
                  <a:lnTo>
                    <a:pt x="773375" y="166327"/>
                  </a:lnTo>
                  <a:lnTo>
                    <a:pt x="773375" y="255497"/>
                  </a:lnTo>
                  <a:cubicBezTo>
                    <a:pt x="773375" y="325745"/>
                    <a:pt x="830322" y="382693"/>
                    <a:pt x="900571" y="382693"/>
                  </a:cubicBezTo>
                  <a:cubicBezTo>
                    <a:pt x="970820" y="382693"/>
                    <a:pt x="1027768" y="325745"/>
                    <a:pt x="1027768" y="255497"/>
                  </a:cubicBezTo>
                  <a:lnTo>
                    <a:pt x="1027768" y="166327"/>
                  </a:lnTo>
                  <a:lnTo>
                    <a:pt x="1110609" y="166327"/>
                  </a:lnTo>
                  <a:lnTo>
                    <a:pt x="1110609" y="255496"/>
                  </a:lnTo>
                  <a:cubicBezTo>
                    <a:pt x="1110609" y="325745"/>
                    <a:pt x="1167556" y="382692"/>
                    <a:pt x="1237805" y="382692"/>
                  </a:cubicBezTo>
                  <a:cubicBezTo>
                    <a:pt x="1308054" y="382692"/>
                    <a:pt x="1365002" y="325745"/>
                    <a:pt x="1365002" y="255496"/>
                  </a:cubicBezTo>
                  <a:lnTo>
                    <a:pt x="1365002" y="166327"/>
                  </a:lnTo>
                  <a:lnTo>
                    <a:pt x="1447842" y="166327"/>
                  </a:lnTo>
                  <a:lnTo>
                    <a:pt x="1447842" y="255495"/>
                  </a:lnTo>
                  <a:cubicBezTo>
                    <a:pt x="1447842" y="325744"/>
                    <a:pt x="1504790" y="382692"/>
                    <a:pt x="1575039" y="382692"/>
                  </a:cubicBezTo>
                  <a:cubicBezTo>
                    <a:pt x="1645288" y="382692"/>
                    <a:pt x="1702235" y="325744"/>
                    <a:pt x="1702235" y="255495"/>
                  </a:cubicBezTo>
                  <a:lnTo>
                    <a:pt x="1702235" y="16632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49" name="Round Same Side Corner Rectangle 6"/>
            <p:cNvSpPr/>
            <p:nvPr/>
          </p:nvSpPr>
          <p:spPr>
            <a:xfrm rot="10800000" flipH="1">
              <a:off x="5076056" y="2673754"/>
              <a:ext cx="263782" cy="1779598"/>
            </a:xfrm>
            <a:custGeom>
              <a:avLst/>
              <a:gdLst/>
              <a:ahLst/>
              <a:cxnLst/>
              <a:rect l="l" t="t" r="r" b="b"/>
              <a:pathLst>
                <a:path w="1035916" h="4153123">
                  <a:moveTo>
                    <a:pt x="277501" y="3759099"/>
                  </a:moveTo>
                  <a:lnTo>
                    <a:pt x="758408" y="3759099"/>
                  </a:lnTo>
                  <a:lnTo>
                    <a:pt x="517954" y="4153123"/>
                  </a:lnTo>
                  <a:close/>
                  <a:moveTo>
                    <a:pt x="42612" y="2944898"/>
                  </a:moveTo>
                  <a:cubicBezTo>
                    <a:pt x="153922" y="2941505"/>
                    <a:pt x="246502" y="2889483"/>
                    <a:pt x="275675" y="2819018"/>
                  </a:cubicBezTo>
                  <a:cubicBezTo>
                    <a:pt x="304648" y="2892614"/>
                    <a:pt x="403763" y="2945872"/>
                    <a:pt x="521107" y="2945872"/>
                  </a:cubicBezTo>
                  <a:cubicBezTo>
                    <a:pt x="638453" y="2945872"/>
                    <a:pt x="737567" y="2892613"/>
                    <a:pt x="766540" y="2819017"/>
                  </a:cubicBezTo>
                  <a:cubicBezTo>
                    <a:pt x="795133" y="2888142"/>
                    <a:pt x="884783" y="2939514"/>
                    <a:pt x="993299" y="2944464"/>
                  </a:cubicBezTo>
                  <a:lnTo>
                    <a:pt x="776840" y="3657264"/>
                  </a:lnTo>
                  <a:lnTo>
                    <a:pt x="258940" y="3657264"/>
                  </a:lnTo>
                  <a:close/>
                  <a:moveTo>
                    <a:pt x="809102" y="564558"/>
                  </a:moveTo>
                  <a:lnTo>
                    <a:pt x="1035914" y="564558"/>
                  </a:lnTo>
                  <a:lnTo>
                    <a:pt x="1035915" y="2838682"/>
                  </a:lnTo>
                  <a:cubicBezTo>
                    <a:pt x="1029586" y="2840409"/>
                    <a:pt x="1023074" y="2840731"/>
                    <a:pt x="1016490" y="2840731"/>
                  </a:cubicBezTo>
                  <a:cubicBezTo>
                    <a:pt x="901952" y="2840731"/>
                    <a:pt x="809102" y="2743612"/>
                    <a:pt x="809101" y="2623810"/>
                  </a:cubicBezTo>
                  <a:close/>
                  <a:moveTo>
                    <a:pt x="310569" y="564558"/>
                  </a:moveTo>
                  <a:lnTo>
                    <a:pt x="725347" y="564558"/>
                  </a:lnTo>
                  <a:lnTo>
                    <a:pt x="725347" y="2633342"/>
                  </a:lnTo>
                  <a:cubicBezTo>
                    <a:pt x="725347" y="2747880"/>
                    <a:pt x="632496" y="2840731"/>
                    <a:pt x="517958" y="2840731"/>
                  </a:cubicBezTo>
                  <a:cubicBezTo>
                    <a:pt x="403420" y="2840731"/>
                    <a:pt x="310569" y="2747880"/>
                    <a:pt x="310569" y="2633342"/>
                  </a:cubicBezTo>
                  <a:close/>
                  <a:moveTo>
                    <a:pt x="0" y="564557"/>
                  </a:moveTo>
                  <a:lnTo>
                    <a:pt x="226813" y="564557"/>
                  </a:lnTo>
                  <a:lnTo>
                    <a:pt x="226813" y="2623810"/>
                  </a:lnTo>
                  <a:cubicBezTo>
                    <a:pt x="226813" y="2743612"/>
                    <a:pt x="133962" y="2840731"/>
                    <a:pt x="19424" y="2840730"/>
                  </a:cubicBezTo>
                  <a:cubicBezTo>
                    <a:pt x="12841" y="2840730"/>
                    <a:pt x="6329" y="2840409"/>
                    <a:pt x="0" y="2838682"/>
                  </a:cubicBezTo>
                  <a:close/>
                  <a:moveTo>
                    <a:pt x="71964" y="71964"/>
                  </a:moveTo>
                  <a:cubicBezTo>
                    <a:pt x="116427" y="27501"/>
                    <a:pt x="177852" y="0"/>
                    <a:pt x="245701" y="0"/>
                  </a:cubicBezTo>
                  <a:lnTo>
                    <a:pt x="790215" y="0"/>
                  </a:lnTo>
                  <a:cubicBezTo>
                    <a:pt x="925912" y="0"/>
                    <a:pt x="1035916" y="110004"/>
                    <a:pt x="1035916" y="245701"/>
                  </a:cubicBezTo>
                  <a:cubicBezTo>
                    <a:pt x="1035916" y="327601"/>
                    <a:pt x="1035915" y="409501"/>
                    <a:pt x="1035915" y="491401"/>
                  </a:cubicBezTo>
                  <a:lnTo>
                    <a:pt x="0" y="491401"/>
                  </a:lnTo>
                  <a:lnTo>
                    <a:pt x="0" y="245701"/>
                  </a:lnTo>
                  <a:cubicBezTo>
                    <a:pt x="0" y="177853"/>
                    <a:pt x="27501" y="116427"/>
                    <a:pt x="71964" y="719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1151112" y="1275606"/>
            <a:ext cx="6877272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dirty="0"/>
              <a:t>Вчителька, голосок, двері, дружба, крок, перерва, урок, </a:t>
            </a:r>
            <a:r>
              <a:rPr lang="uk-UA" sz="2800" dirty="0" smtClean="0"/>
              <a:t>хвіст.</a:t>
            </a:r>
            <a:endParaRPr lang="ru-RU" sz="2800" dirty="0"/>
          </a:p>
          <a:p>
            <a:r>
              <a:rPr lang="uk-UA" dirty="0"/>
              <a:t> </a:t>
            </a:r>
            <a:endParaRPr lang="uk-UA" dirty="0" smtClean="0"/>
          </a:p>
          <a:p>
            <a:endParaRPr lang="uk-UA" dirty="0"/>
          </a:p>
          <a:p>
            <a:endParaRPr lang="uk-UA" dirty="0" smtClean="0"/>
          </a:p>
          <a:p>
            <a:endParaRPr lang="ru-RU" dirty="0"/>
          </a:p>
          <a:p>
            <a:r>
              <a:rPr lang="uk-UA" sz="2400" i="1" dirty="0"/>
              <a:t>Яке слово вживається тільки в множині? </a:t>
            </a:r>
            <a:endParaRPr lang="ru-RU" sz="2400" dirty="0"/>
          </a:p>
          <a:p>
            <a:r>
              <a:rPr lang="uk-UA" sz="2400" i="1" dirty="0"/>
              <a:t>Яке слово не має форми множини?</a:t>
            </a:r>
            <a:r>
              <a:rPr lang="uk-UA" sz="2400" dirty="0"/>
              <a:t> 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87382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32348" y="441207"/>
            <a:ext cx="3702435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уважно і виразно читати.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15437" y="1615969"/>
            <a:ext cx="3833458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припустити, про що буде </a:t>
            </a:r>
            <a:endParaRPr lang="uk-UA" dirty="0" smtClean="0"/>
          </a:p>
          <a:p>
            <a:pPr lvl="0"/>
            <a:r>
              <a:rPr lang="uk-UA" dirty="0" smtClean="0"/>
              <a:t>текст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44321" y="2742912"/>
            <a:ext cx="3904574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складати короткі розповіді.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33073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самостійно перевірити </a:t>
            </a:r>
            <a:endParaRPr lang="uk-UA" dirty="0" smtClean="0"/>
          </a:p>
          <a:p>
            <a:pPr lvl="0"/>
            <a:r>
              <a:rPr lang="uk-UA" dirty="0" smtClean="0"/>
              <a:t>завдання </a:t>
            </a:r>
            <a:r>
              <a:rPr lang="uk-UA" dirty="0"/>
              <a:t>і виправити помилки.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2101</TotalTime>
  <Words>206</Words>
  <Application>Microsoft Office PowerPoint</Application>
  <PresentationFormat>Экран (16:9)</PresentationFormat>
  <Paragraphs>48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20" baseType="lpstr">
      <vt:lpstr>맑은 고딕</vt:lpstr>
      <vt:lpstr>Arial</vt:lpstr>
      <vt:lpstr>Arial Black</vt:lpstr>
      <vt:lpstr>Arial Unicode MS</vt:lpstr>
      <vt:lpstr>Calibri</vt:lpstr>
      <vt:lpstr>Roboto-Regular</vt:lpstr>
      <vt:lpstr>Times New Roman</vt:lpstr>
      <vt:lpstr>Wingdings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102</cp:revision>
  <dcterms:created xsi:type="dcterms:W3CDTF">2016-12-05T23:26:54Z</dcterms:created>
  <dcterms:modified xsi:type="dcterms:W3CDTF">2020-08-28T13:37:51Z</dcterms:modified>
</cp:coreProperties>
</file>