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0"/>
  </p:notesMasterIdLst>
  <p:handoutMasterIdLst>
    <p:handoutMasterId r:id="rId11"/>
  </p:handoutMasterIdLst>
  <p:sldIdLst>
    <p:sldId id="256" r:id="rId4"/>
    <p:sldId id="307" r:id="rId5"/>
    <p:sldId id="300" r:id="rId6"/>
    <p:sldId id="309" r:id="rId7"/>
    <p:sldId id="304" r:id="rId8"/>
    <p:sldId id="292" r:id="rId9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2020-08-28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2020-08-28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0" y="1212065"/>
            <a:ext cx="9144000" cy="847162"/>
          </a:xfrm>
        </p:spPr>
        <p:txBody>
          <a:bodyPr/>
          <a:lstStyle/>
          <a:p>
            <a:r>
              <a:rPr lang="uk-UA" dirty="0">
                <a:solidFill>
                  <a:srgbClr val="C00000"/>
                </a:solidFill>
              </a:rPr>
              <a:t>Від речення до тексту </a:t>
            </a:r>
            <a:endParaRPr lang="en-US" altLang="ko-KR" sz="4000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95486"/>
            <a:ext cx="8586941" cy="4454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394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491880" y="330210"/>
            <a:ext cx="27363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>
                <a:solidFill>
                  <a:srgbClr val="C00000"/>
                </a:solidFill>
              </a:rPr>
              <a:t>Завдання </a:t>
            </a:r>
            <a:r>
              <a:rPr lang="uk-UA" sz="2800" b="1" dirty="0" smtClean="0">
                <a:solidFill>
                  <a:srgbClr val="C00000"/>
                </a:solidFill>
              </a:rPr>
              <a:t>1</a:t>
            </a:r>
            <a:endParaRPr lang="en-US" altLang="ko-KR" sz="28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131590"/>
            <a:ext cx="7560840" cy="2067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>
                <a:ea typeface="Calibri" panose="020F0502020204030204" pitchFamily="34" charset="0"/>
                <a:cs typeface="Times New Roman" panose="02020603050405020304" pitchFamily="18" charset="0"/>
              </a:rPr>
              <a:t>У де</a:t>
            </a:r>
            <a:r>
              <a:rPr lang="uk-UA" sz="2800" dirty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в’я</a:t>
            </a:r>
            <a:r>
              <a:rPr lang="uk-UA" sz="2800" dirty="0">
                <a:ea typeface="Calibri" panose="020F0502020204030204" pitchFamily="34" charset="0"/>
                <a:cs typeface="Times New Roman" panose="02020603050405020304" pitchFamily="18" charset="0"/>
              </a:rPr>
              <a:t>тнадцятому столі</a:t>
            </a:r>
            <a:r>
              <a:rPr lang="uk-UA" sz="2800" dirty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тт</a:t>
            </a:r>
            <a:r>
              <a:rPr lang="uk-UA" sz="2800" dirty="0">
                <a:ea typeface="Calibri" panose="020F0502020204030204" pitchFamily="34" charset="0"/>
                <a:cs typeface="Times New Roman" panose="02020603050405020304" pitchFamily="18" charset="0"/>
              </a:rPr>
              <a:t>і п</a:t>
            </a:r>
            <a:r>
              <a:rPr lang="uk-UA" sz="2800" dirty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uk-UA" sz="2800" dirty="0">
                <a:ea typeface="Calibri" panose="020F0502020204030204" pitchFamily="34" charset="0"/>
                <a:cs typeface="Times New Roman" panose="02020603050405020304" pitchFamily="18" charset="0"/>
              </a:rPr>
              <a:t>сали </a:t>
            </a:r>
            <a:r>
              <a:rPr lang="uk-UA" sz="28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м</a:t>
            </a:r>
            <a:r>
              <a:rPr lang="uk-UA" sz="2800" dirty="0" smtClean="0">
                <a:solidFill>
                  <a:srgbClr val="C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е</a:t>
            </a:r>
            <a:r>
              <a:rPr lang="uk-UA" sz="28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тале-</a:t>
            </a:r>
          </a:p>
          <a:p>
            <a:r>
              <a:rPr lang="uk-UA" sz="2800" dirty="0" err="1" smtClean="0">
                <a:ea typeface="Calibri" panose="020F0502020204030204" pitchFamily="34" charset="0"/>
                <a:cs typeface="Times New Roman" panose="02020603050405020304" pitchFamily="18" charset="0"/>
              </a:rPr>
              <a:t>вими</a:t>
            </a:r>
            <a:r>
              <a:rPr lang="uk-UA" sz="28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2800" dirty="0">
                <a:ea typeface="Calibri" panose="020F0502020204030204" pitchFamily="34" charset="0"/>
                <a:cs typeface="Times New Roman" panose="02020603050405020304" pitchFamily="18" charset="0"/>
              </a:rPr>
              <a:t>перами</a:t>
            </a:r>
            <a:r>
              <a:rPr lang="uk-UA" sz="28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uk-UA" sz="2800" dirty="0"/>
              <a:t>Потім писали чорнил</a:t>
            </a:r>
            <a:r>
              <a:rPr lang="uk-UA" sz="2800" dirty="0">
                <a:solidFill>
                  <a:srgbClr val="C00000"/>
                </a:solidFill>
              </a:rPr>
              <a:t>ь</a:t>
            </a:r>
            <a:r>
              <a:rPr lang="uk-UA" sz="2800" dirty="0"/>
              <a:t>ними </a:t>
            </a:r>
            <a:endParaRPr lang="uk-UA" sz="2800" dirty="0" smtClean="0"/>
          </a:p>
          <a:p>
            <a:r>
              <a:rPr lang="uk-UA" sz="2800" dirty="0" smtClean="0"/>
              <a:t>ручками. Кул</a:t>
            </a:r>
            <a:r>
              <a:rPr lang="uk-UA" sz="2800" dirty="0" smtClean="0">
                <a:solidFill>
                  <a:srgbClr val="C00000"/>
                </a:solidFill>
              </a:rPr>
              <a:t>ь</a:t>
            </a:r>
            <a:r>
              <a:rPr lang="uk-UA" sz="2800" dirty="0" smtClean="0"/>
              <a:t>кові </a:t>
            </a:r>
            <a:r>
              <a:rPr lang="uk-UA" sz="2800" dirty="0"/>
              <a:t>ручки винайшли менше </a:t>
            </a:r>
            <a:endParaRPr lang="uk-UA" sz="2800" dirty="0" smtClean="0"/>
          </a:p>
          <a:p>
            <a:r>
              <a:rPr lang="uk-UA" sz="2800" dirty="0" smtClean="0"/>
              <a:t>ніж </a:t>
            </a:r>
            <a:r>
              <a:rPr lang="uk-UA" sz="2800" dirty="0"/>
              <a:t>сто років тому. </a:t>
            </a:r>
            <a:endParaRPr lang="ru-RU" sz="2800" dirty="0"/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9112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491880" y="330210"/>
            <a:ext cx="38884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>
                <a:solidFill>
                  <a:srgbClr val="C00000"/>
                </a:solidFill>
              </a:rPr>
              <a:t>Завдання </a:t>
            </a:r>
            <a:r>
              <a:rPr lang="uk-UA" sz="2800" b="1" dirty="0" smtClean="0">
                <a:solidFill>
                  <a:srgbClr val="C00000"/>
                </a:solidFill>
              </a:rPr>
              <a:t>2</a:t>
            </a:r>
            <a:endParaRPr lang="en-US" altLang="ko-KR" sz="2800" b="1" dirty="0">
              <a:solidFill>
                <a:srgbClr val="C0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177250" y="1059582"/>
            <a:ext cx="7283182" cy="30346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sz="2000" dirty="0" smtClean="0">
                <a:ea typeface="Roboto-Regular"/>
                <a:cs typeface="Times New Roman" panose="02020603050405020304" pitchFamily="18" charset="0"/>
              </a:rPr>
              <a:t>	За </a:t>
            </a:r>
            <a:r>
              <a:rPr lang="uk-UA" sz="2000" dirty="0">
                <a:ea typeface="Roboto-Regular"/>
                <a:cs typeface="Times New Roman" panose="02020603050405020304" pitchFamily="18" charset="0"/>
              </a:rPr>
              <a:t>якими партами сиділи учні в давнину?</a:t>
            </a:r>
            <a:endParaRPr lang="ru-RU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000" dirty="0" smtClean="0">
                <a:ea typeface="Roboto-Regular"/>
                <a:cs typeface="Times New Roman" panose="02020603050405020304" pitchFamily="18" charset="0"/>
              </a:rPr>
              <a:t>	Давні </a:t>
            </a:r>
            <a:r>
              <a:rPr lang="uk-UA" sz="2000" dirty="0">
                <a:ea typeface="Roboto-Regular"/>
                <a:cs typeface="Times New Roman" panose="02020603050405020304" pitchFamily="18" charset="0"/>
              </a:rPr>
              <a:t>греки і римляни тримали воскові дощечки на </a:t>
            </a:r>
            <a:endParaRPr lang="uk-UA" sz="2000" dirty="0" smtClean="0">
              <a:ea typeface="Roboto-Regular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000" dirty="0" smtClean="0">
                <a:ea typeface="Roboto-Regular"/>
                <a:cs typeface="Times New Roman" panose="02020603050405020304" pitchFamily="18" charset="0"/>
              </a:rPr>
              <a:t>колінах</a:t>
            </a:r>
            <a:r>
              <a:rPr lang="uk-UA" sz="2000" dirty="0">
                <a:ea typeface="Roboto-Regular"/>
                <a:cs typeface="Times New Roman" panose="02020603050405020304" pitchFamily="18" charset="0"/>
              </a:rPr>
              <a:t>. У пізніші часи учні сиділи за столом на </a:t>
            </a:r>
            <a:r>
              <a:rPr lang="uk-UA" sz="2000" dirty="0" smtClean="0">
                <a:ea typeface="Roboto-Regular"/>
                <a:cs typeface="Times New Roman" panose="02020603050405020304" pitchFamily="18" charset="0"/>
              </a:rPr>
              <a:t>довгих ла-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000" dirty="0" err="1" smtClean="0">
                <a:ea typeface="Roboto-Regular"/>
                <a:cs typeface="Times New Roman" panose="02020603050405020304" pitchFamily="18" charset="0"/>
              </a:rPr>
              <a:t>вах</a:t>
            </a:r>
            <a:r>
              <a:rPr lang="uk-UA" sz="2000" dirty="0">
                <a:ea typeface="Roboto-Regular"/>
                <a:cs typeface="Times New Roman" panose="02020603050405020304" pitchFamily="18" charset="0"/>
              </a:rPr>
              <a:t>. </a:t>
            </a:r>
            <a:r>
              <a:rPr lang="uk-UA" sz="2000" u="sng" dirty="0">
                <a:ea typeface="Roboto-Regular"/>
                <a:cs typeface="Times New Roman" panose="02020603050405020304" pitchFamily="18" charset="0"/>
              </a:rPr>
              <a:t>Ваші прабабусі і </a:t>
            </a:r>
            <a:r>
              <a:rPr lang="uk-UA" sz="2000" u="sng" dirty="0" err="1">
                <a:ea typeface="Roboto-Regular"/>
                <a:cs typeface="Times New Roman" panose="02020603050405020304" pitchFamily="18" charset="0"/>
              </a:rPr>
              <a:t>прадідусі</a:t>
            </a:r>
            <a:r>
              <a:rPr lang="uk-UA" sz="2000" u="sng" dirty="0">
                <a:ea typeface="Roboto-Regular"/>
                <a:cs typeface="Times New Roman" panose="02020603050405020304" pitchFamily="18" charset="0"/>
              </a:rPr>
              <a:t> сиділи за двомісними </a:t>
            </a:r>
            <a:r>
              <a:rPr lang="uk-UA" sz="2000" u="sng" dirty="0" smtClean="0">
                <a:ea typeface="Roboto-Regular"/>
                <a:cs typeface="Times New Roman" panose="02020603050405020304" pitchFamily="18" charset="0"/>
              </a:rPr>
              <a:t>парта-ми </a:t>
            </a:r>
            <a:r>
              <a:rPr lang="uk-UA" sz="2000" u="sng" dirty="0">
                <a:ea typeface="Roboto-Regular"/>
                <a:cs typeface="Times New Roman" panose="02020603050405020304" pitchFamily="18" charset="0"/>
              </a:rPr>
              <a:t>з похилими кришками. Місце для сидіння і письма були </a:t>
            </a:r>
            <a:r>
              <a:rPr lang="uk-UA" sz="2000" u="sng" dirty="0" smtClean="0">
                <a:ea typeface="Roboto-Regular"/>
                <a:cs typeface="Times New Roman" panose="02020603050405020304" pitchFamily="18" charset="0"/>
              </a:rPr>
              <a:t>з’єднані </a:t>
            </a:r>
            <a:r>
              <a:rPr lang="uk-UA" sz="2000" u="sng" dirty="0">
                <a:ea typeface="Roboto-Regular"/>
                <a:cs typeface="Times New Roman" panose="02020603050405020304" pitchFamily="18" charset="0"/>
              </a:rPr>
              <a:t>нерухомо</a:t>
            </a:r>
            <a:r>
              <a:rPr lang="uk-UA" sz="2000" u="sng" dirty="0">
                <a:ea typeface="Calibri" panose="020F0502020204030204" pitchFamily="34" charset="0"/>
                <a:cs typeface="Roboto-Regular"/>
              </a:rPr>
              <a:t>.</a:t>
            </a:r>
            <a:endParaRPr lang="ru-RU" sz="20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sz="2000" dirty="0" smtClean="0">
                <a:ea typeface="Roboto-Regular"/>
                <a:cs typeface="Times New Roman" panose="02020603050405020304" pitchFamily="18" charset="0"/>
              </a:rPr>
              <a:t>	Однак </a:t>
            </a:r>
            <a:r>
              <a:rPr lang="uk-UA" sz="2000" dirty="0">
                <a:ea typeface="Roboto-Regular"/>
                <a:cs typeface="Times New Roman" panose="02020603050405020304" pitchFamily="18" charset="0"/>
              </a:rPr>
              <a:t>у всі часи учням потрібні старанність, </a:t>
            </a:r>
            <a:r>
              <a:rPr lang="uk-UA" sz="2000" dirty="0" err="1" smtClean="0">
                <a:ea typeface="Roboto-Regular"/>
                <a:cs typeface="Times New Roman" panose="02020603050405020304" pitchFamily="18" charset="0"/>
              </a:rPr>
              <a:t>напо</a:t>
            </a:r>
            <a:r>
              <a:rPr lang="uk-UA" sz="2000" dirty="0" smtClean="0">
                <a:ea typeface="Roboto-Regular"/>
                <a:cs typeface="Times New Roman" panose="02020603050405020304" pitchFamily="18" charset="0"/>
              </a:rPr>
              <a:t>-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uk-UA" sz="2000" dirty="0" err="1" smtClean="0">
                <a:ea typeface="Roboto-Regular"/>
                <a:cs typeface="Times New Roman" panose="02020603050405020304" pitchFamily="18" charset="0"/>
              </a:rPr>
              <a:t>легливість</a:t>
            </a:r>
            <a:r>
              <a:rPr lang="uk-UA" sz="2000" dirty="0" smtClean="0">
                <a:ea typeface="Roboto-Regular"/>
                <a:cs typeface="Times New Roman" panose="02020603050405020304" pitchFamily="18" charset="0"/>
              </a:rPr>
              <a:t> </a:t>
            </a:r>
            <a:r>
              <a:rPr lang="uk-UA" sz="2000" dirty="0">
                <a:ea typeface="Roboto-Regular"/>
                <a:cs typeface="Times New Roman" panose="02020603050405020304" pitchFamily="18" charset="0"/>
              </a:rPr>
              <a:t>і працьовитість.</a:t>
            </a:r>
            <a:endParaRPr lang="ru-RU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79119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156176" y="1347614"/>
            <a:ext cx="2663280" cy="288032"/>
          </a:xfrm>
        </p:spPr>
        <p:txBody>
          <a:bodyPr/>
          <a:lstStyle/>
          <a:p>
            <a:r>
              <a:rPr lang="uk-UA" sz="2800" b="1" dirty="0" smtClean="0">
                <a:solidFill>
                  <a:srgbClr val="C00000"/>
                </a:solidFill>
              </a:rPr>
              <a:t>Завдання 2, 3 (зошит)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267494"/>
            <a:ext cx="5400600" cy="4284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580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689728" y="2097971"/>
            <a:ext cx="1152128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63450" y="657794"/>
            <a:ext cx="3910304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скласти текст із частин.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351492" y="1662135"/>
            <a:ext cx="3892915" cy="1200329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Я можу відрізнити текст-розповідь від тексту-опису.</a:t>
            </a:r>
            <a:endParaRPr lang="ru-RU" dirty="0"/>
          </a:p>
          <a:p>
            <a:pPr lvl="0"/>
            <a:r>
              <a:rPr lang="uk-UA" dirty="0" smtClean="0"/>
              <a:t>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44320" y="2742912"/>
            <a:ext cx="4070883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переказати текст.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93173" y="3888555"/>
            <a:ext cx="3930540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 можу відповісти на запитання </a:t>
            </a:r>
            <a:endParaRPr lang="uk-UA" dirty="0" smtClean="0"/>
          </a:p>
          <a:p>
            <a:pPr lvl="0"/>
            <a:r>
              <a:rPr lang="uk-UA" dirty="0" smtClean="0"/>
              <a:t>за </a:t>
            </a:r>
            <a:r>
              <a:rPr lang="uk-UA" dirty="0"/>
              <a:t>текстом.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2215</TotalTime>
  <Words>106</Words>
  <Application>Microsoft Office PowerPoint</Application>
  <PresentationFormat>Экран (16:9)</PresentationFormat>
  <Paragraphs>26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6</vt:i4>
      </vt:variant>
    </vt:vector>
  </HeadingPairs>
  <TitlesOfParts>
    <vt:vector size="16" baseType="lpstr">
      <vt:lpstr>맑은 고딕</vt:lpstr>
      <vt:lpstr>Arial</vt:lpstr>
      <vt:lpstr>Arial Black</vt:lpstr>
      <vt:lpstr>Arial Unicode MS</vt:lpstr>
      <vt:lpstr>Calibri</vt:lpstr>
      <vt:lpstr>Roboto-Regular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110</cp:revision>
  <dcterms:created xsi:type="dcterms:W3CDTF">2016-12-05T23:26:54Z</dcterms:created>
  <dcterms:modified xsi:type="dcterms:W3CDTF">2020-08-28T13:41:23Z</dcterms:modified>
</cp:coreProperties>
</file>