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8"/>
  </p:notesMasterIdLst>
  <p:handoutMasterIdLst>
    <p:handoutMasterId r:id="rId19"/>
  </p:handoutMasterIdLst>
  <p:sldIdLst>
    <p:sldId id="256" r:id="rId4"/>
    <p:sldId id="305" r:id="rId5"/>
    <p:sldId id="287" r:id="rId6"/>
    <p:sldId id="304" r:id="rId7"/>
    <p:sldId id="306" r:id="rId8"/>
    <p:sldId id="310" r:id="rId9"/>
    <p:sldId id="312" r:id="rId10"/>
    <p:sldId id="313" r:id="rId11"/>
    <p:sldId id="314" r:id="rId12"/>
    <p:sldId id="317" r:id="rId13"/>
    <p:sldId id="311" r:id="rId14"/>
    <p:sldId id="315" r:id="rId15"/>
    <p:sldId id="316" r:id="rId16"/>
    <p:sldId id="292" r:id="rId1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2020-09-27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2020-09-27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9512" y="1275606"/>
            <a:ext cx="9144000" cy="847162"/>
          </a:xfrm>
        </p:spPr>
        <p:txBody>
          <a:bodyPr/>
          <a:lstStyle/>
          <a:p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Читаємо діалог</a:t>
            </a:r>
          </a:p>
          <a:p>
            <a:r>
              <a:rPr lang="uk-UA" dirty="0" smtClean="0">
                <a:solidFill>
                  <a:srgbClr val="C00000"/>
                </a:solidFill>
              </a:rPr>
              <a:t>Микола </a:t>
            </a:r>
            <a:r>
              <a:rPr lang="uk-UA" dirty="0">
                <a:solidFill>
                  <a:srgbClr val="C00000"/>
                </a:solidFill>
              </a:rPr>
              <a:t>Носов. «Як Незнайко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Складав вірші</a:t>
            </a:r>
            <a:r>
              <a:rPr lang="uk-UA" dirty="0">
                <a:solidFill>
                  <a:srgbClr val="C00000"/>
                </a:solidFill>
              </a:rPr>
              <a:t>»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 </a:t>
            </a:r>
            <a:endParaRPr lang="en-US" altLang="ko-KR" sz="40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1011642"/>
            <a:ext cx="50760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/>
              <a:t>Діалог</a:t>
            </a:r>
            <a:r>
              <a:rPr lang="uk-UA" sz="2000" dirty="0"/>
              <a:t> – розмова двох або кількох осіб.</a:t>
            </a:r>
          </a:p>
          <a:p>
            <a:endParaRPr lang="uk-UA" sz="2000" b="1" dirty="0" smtClean="0"/>
          </a:p>
          <a:p>
            <a:r>
              <a:rPr lang="uk-UA" sz="2000" b="1" dirty="0" smtClean="0"/>
              <a:t>Репліка</a:t>
            </a:r>
            <a:r>
              <a:rPr lang="uk-UA" sz="2000" dirty="0" smtClean="0"/>
              <a:t> </a:t>
            </a:r>
            <a:r>
              <a:rPr lang="uk-UA" sz="2000" dirty="0"/>
              <a:t>– слова кожного учасника </a:t>
            </a:r>
            <a:endParaRPr lang="uk-UA" sz="2000" dirty="0" smtClean="0"/>
          </a:p>
          <a:p>
            <a:r>
              <a:rPr lang="uk-UA" sz="2000" dirty="0" smtClean="0"/>
              <a:t>діалогу</a:t>
            </a:r>
            <a:r>
              <a:rPr lang="uk-UA" sz="2000" dirty="0"/>
              <a:t>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92928">
            <a:off x="880428" y="686433"/>
            <a:ext cx="2747561" cy="325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7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408712" y="2067694"/>
            <a:ext cx="2735288" cy="288032"/>
          </a:xfrm>
        </p:spPr>
        <p:txBody>
          <a:bodyPr/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Варіант 1</a:t>
            </a:r>
            <a:endParaRPr lang="en-US" altLang="ko-KR" sz="2400" b="1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483518"/>
            <a:ext cx="6395093" cy="397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526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876256" y="2067694"/>
            <a:ext cx="2735288" cy="288032"/>
          </a:xfrm>
        </p:spPr>
        <p:txBody>
          <a:bodyPr/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Варіант 2</a:t>
            </a:r>
            <a:endParaRPr lang="en-US" altLang="ko-KR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627534"/>
            <a:ext cx="6429601" cy="12794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35" y="1906935"/>
            <a:ext cx="6810824" cy="252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666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660232" y="2113641"/>
            <a:ext cx="2735288" cy="288032"/>
          </a:xfrm>
        </p:spPr>
        <p:txBody>
          <a:bodyPr/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Варіант 3</a:t>
            </a:r>
            <a:endParaRPr lang="en-US" altLang="ko-KR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944470"/>
            <a:ext cx="6893093" cy="224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94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59263" y="561202"/>
            <a:ext cx="3596036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</a:t>
            </a:r>
            <a:r>
              <a:rPr lang="uk-UA" dirty="0" smtClean="0"/>
              <a:t>знаю, що таке діалог.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562297" y="1637541"/>
            <a:ext cx="3833458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визначити настрій, з яким потрібно читати репліки.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00029" y="2559060"/>
            <a:ext cx="395143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читати, зважаючи на </a:t>
            </a:r>
            <a:endParaRPr lang="uk-UA" dirty="0" smtClean="0"/>
          </a:p>
          <a:p>
            <a:pPr lvl="0"/>
            <a:r>
              <a:rPr lang="uk-UA" dirty="0" smtClean="0"/>
              <a:t>розділові </a:t>
            </a:r>
            <a:r>
              <a:rPr lang="uk-UA" dirty="0"/>
              <a:t>знаки.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70825" y="3760752"/>
            <a:ext cx="3930540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 про своє </a:t>
            </a:r>
            <a:endParaRPr lang="uk-UA" dirty="0" smtClean="0"/>
          </a:p>
          <a:p>
            <a:pPr lvl="0"/>
            <a:r>
              <a:rPr lang="uk-UA" dirty="0" smtClean="0"/>
              <a:t>ставлення </a:t>
            </a:r>
            <a:r>
              <a:rPr lang="uk-UA" dirty="0"/>
              <a:t>до героїв твору.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2608084"/>
            <a:ext cx="718890" cy="71889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45420" y="2703741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7504" y="288682"/>
            <a:ext cx="9144000" cy="288032"/>
          </a:xfrm>
        </p:spPr>
        <p:txBody>
          <a:bodyPr/>
          <a:lstStyle/>
          <a:p>
            <a:r>
              <a:rPr lang="uk-UA" sz="2000" b="1" dirty="0" smtClean="0">
                <a:solidFill>
                  <a:srgbClr val="C00000"/>
                </a:solidFill>
              </a:rPr>
              <a:t>Микола Носов та його книжки</a:t>
            </a:r>
            <a:endParaRPr lang="en-US" altLang="ko-KR" sz="2000" b="1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809625"/>
            <a:ext cx="3733800" cy="35242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65" y="451117"/>
            <a:ext cx="1963211" cy="25711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816424">
            <a:off x="6501977" y="2941532"/>
            <a:ext cx="1567905" cy="21078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823066">
            <a:off x="771687" y="2870069"/>
            <a:ext cx="1820905" cy="20412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8224" y="316818"/>
            <a:ext cx="2290816" cy="2814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87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176" y="359827"/>
            <a:ext cx="9144000" cy="288032"/>
          </a:xfrm>
        </p:spPr>
        <p:txBody>
          <a:bodyPr/>
          <a:lstStyle/>
          <a:p>
            <a:r>
              <a:rPr lang="uk-UA" sz="2000" dirty="0" smtClean="0">
                <a:solidFill>
                  <a:srgbClr val="C00000"/>
                </a:solidFill>
              </a:rPr>
              <a:t>Малюнок (</a:t>
            </a:r>
            <a:r>
              <a:rPr lang="uk-UA" sz="2000" dirty="0" err="1" smtClean="0">
                <a:solidFill>
                  <a:srgbClr val="C00000"/>
                </a:solidFill>
              </a:rPr>
              <a:t>дудл</a:t>
            </a:r>
            <a:r>
              <a:rPr lang="uk-UA" sz="2000" dirty="0" smtClean="0">
                <a:solidFill>
                  <a:srgbClr val="C00000"/>
                </a:solidFill>
              </a:rPr>
              <a:t>), який компанія </a:t>
            </a:r>
            <a:r>
              <a:rPr lang="de-DE" sz="2000" dirty="0">
                <a:solidFill>
                  <a:srgbClr val="C00000"/>
                </a:solidFill>
              </a:rPr>
              <a:t>Google</a:t>
            </a:r>
            <a:r>
              <a:rPr lang="uk-UA" sz="2000" dirty="0">
                <a:solidFill>
                  <a:srgbClr val="C00000"/>
                </a:solidFill>
              </a:rPr>
              <a:t> присвятила Миколі Носову</a:t>
            </a:r>
            <a:endParaRPr lang="en-US" altLang="ko-KR" sz="2000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843558"/>
            <a:ext cx="7342659" cy="400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60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3880668"/>
            <a:ext cx="4752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Так уявляли героїв «Пригод Незнайка» різні художники.</a:t>
            </a:r>
            <a:endParaRPr lang="en-US" altLang="ko-KR" sz="36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23478"/>
            <a:ext cx="2742233" cy="40701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339502"/>
            <a:ext cx="4795798" cy="327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546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92928">
            <a:off x="1758851" y="352047"/>
            <a:ext cx="3443443" cy="4079155"/>
          </a:xfrm>
          <a:prstGeom prst="rect">
            <a:avLst/>
          </a:prstGeom>
        </p:spPr>
      </p:pic>
      <p:pic>
        <p:nvPicPr>
          <p:cNvPr id="7" name="04-grade-3-ukrmova-ch1-jak_neznajok_virshi_sklad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6216" y="21397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69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2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3968" y="1011642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 smtClean="0"/>
              <a:t>Так </a:t>
            </a:r>
            <a:r>
              <a:rPr lang="uk-UA" b="1" dirty="0"/>
              <a:t>чи ні? </a:t>
            </a:r>
            <a:endParaRPr lang="ru-RU" dirty="0"/>
          </a:p>
          <a:p>
            <a:r>
              <a:rPr lang="uk-UA" b="1" dirty="0"/>
              <a:t> 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/>
              <a:t>Поет жив на вулиці Тюльпанів</a:t>
            </a:r>
            <a:r>
              <a:rPr lang="uk-UA" dirty="0" smtClean="0"/>
              <a:t>.</a:t>
            </a:r>
          </a:p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/>
              <a:t>Справжнє прізвище Квітоньки було </a:t>
            </a:r>
            <a:endParaRPr lang="uk-UA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 smtClean="0"/>
              <a:t>Пудик</a:t>
            </a:r>
            <a:r>
              <a:rPr lang="uk-UA" dirty="0"/>
              <a:t>. </a:t>
            </a:r>
            <a:endParaRPr lang="uk-UA" dirty="0"/>
          </a:p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/>
              <a:t>Квітонька запропонував Незнайкові </a:t>
            </a:r>
            <a:endParaRPr lang="uk-UA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 smtClean="0"/>
              <a:t>придумати </a:t>
            </a:r>
            <a:r>
              <a:rPr lang="uk-UA" dirty="0"/>
              <a:t>риму до слова </a:t>
            </a:r>
            <a:r>
              <a:rPr lang="uk-UA" dirty="0" err="1"/>
              <a:t>рвакля</a:t>
            </a:r>
            <a:r>
              <a:rPr lang="uk-UA" dirty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92928">
            <a:off x="982572" y="876812"/>
            <a:ext cx="2410050" cy="28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12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3968" y="101164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Три «Чому?»</a:t>
            </a:r>
            <a:endParaRPr lang="ru-RU" dirty="0"/>
          </a:p>
          <a:p>
            <a:r>
              <a:rPr lang="uk-UA" b="1" dirty="0"/>
              <a:t> 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/>
              <a:t>Чому в головного героя таке </a:t>
            </a:r>
            <a:endParaRPr lang="uk-UA" dirty="0" smtClean="0"/>
          </a:p>
          <a:p>
            <a:r>
              <a:rPr lang="uk-UA" dirty="0" smtClean="0"/>
              <a:t>прізвище?</a:t>
            </a:r>
          </a:p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/>
              <a:t>Чому Пудик змінив прізвище</a:t>
            </a:r>
            <a:r>
              <a:rPr lang="uk-UA" dirty="0" smtClean="0"/>
              <a:t>?</a:t>
            </a:r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 smtClean="0"/>
              <a:t>Чому </a:t>
            </a:r>
            <a:r>
              <a:rPr lang="uk-UA" dirty="0"/>
              <a:t>Квітонька дратувався?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92928">
            <a:off x="880428" y="686433"/>
            <a:ext cx="2747561" cy="325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1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3968" y="101164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/>
              <a:t>Поясніть значення слів.</a:t>
            </a:r>
            <a:endParaRPr lang="ru-RU" dirty="0"/>
          </a:p>
          <a:p>
            <a:r>
              <a:rPr lang="uk-UA" b="1" dirty="0"/>
              <a:t> 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 smtClean="0"/>
              <a:t>Здібності</a:t>
            </a:r>
          </a:p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 smtClean="0"/>
              <a:t>Поезія</a:t>
            </a:r>
          </a:p>
          <a:p>
            <a:endParaRPr lang="uk-UA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 smtClean="0"/>
              <a:t>Рима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92928">
            <a:off x="880428" y="686433"/>
            <a:ext cx="2747561" cy="325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5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952" y="483518"/>
            <a:ext cx="4572000" cy="32624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 smtClean="0"/>
              <a:t>Швидко прочитайте</a:t>
            </a:r>
            <a:endParaRPr lang="ru-RU" b="1" dirty="0"/>
          </a:p>
          <a:p>
            <a:r>
              <a:rPr lang="uk-UA" dirty="0"/>
              <a:t> </a:t>
            </a:r>
            <a:endParaRPr lang="ru-RU" dirty="0"/>
          </a:p>
          <a:p>
            <a:r>
              <a:rPr lang="uk-UA" dirty="0"/>
              <a:t>Н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</a:rPr>
              <a:t>е</a:t>
            </a:r>
            <a:r>
              <a:rPr lang="uk-UA" i="1" dirty="0">
                <a:solidFill>
                  <a:schemeClr val="accent1">
                    <a:lumMod val="75000"/>
                  </a:schemeClr>
                </a:solidFill>
              </a:rPr>
              <a:t>з</a:t>
            </a:r>
            <a:r>
              <a:rPr lang="uk-UA" sz="2800" i="1" dirty="0">
                <a:solidFill>
                  <a:schemeClr val="accent1">
                    <a:lumMod val="75000"/>
                  </a:schemeClr>
                </a:solidFill>
              </a:rPr>
              <a:t>н</a:t>
            </a:r>
            <a:r>
              <a:rPr lang="uk-UA" sz="2800" i="1" dirty="0"/>
              <a:t>а</a:t>
            </a:r>
            <a:r>
              <a:rPr lang="uk-UA" sz="2800" i="1" dirty="0">
                <a:solidFill>
                  <a:srgbClr val="2A8663"/>
                </a:solidFill>
              </a:rPr>
              <a:t>й</a:t>
            </a:r>
            <a:r>
              <a:rPr lang="uk-UA" b="1" dirty="0">
                <a:solidFill>
                  <a:srgbClr val="2A8663"/>
                </a:solidFill>
              </a:rPr>
              <a:t>к</a:t>
            </a:r>
            <a:r>
              <a:rPr lang="uk-UA" b="1" dirty="0"/>
              <a:t>о</a:t>
            </a:r>
            <a:r>
              <a:rPr lang="uk-UA" dirty="0"/>
              <a:t>, </a:t>
            </a:r>
            <a:r>
              <a:rPr lang="uk-UA" sz="3600" dirty="0">
                <a:latin typeface="Comic Sans MS" panose="030F0702030302020204" pitchFamily="66" charset="0"/>
              </a:rPr>
              <a:t>к</a:t>
            </a:r>
            <a:r>
              <a:rPr lang="uk-UA" sz="36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ві</a:t>
            </a:r>
            <a:r>
              <a:rPr lang="uk-UA" sz="1600" dirty="0">
                <a:solidFill>
                  <a:schemeClr val="accent2">
                    <a:lumMod val="75000"/>
                  </a:schemeClr>
                </a:solidFill>
              </a:rPr>
              <a:t>т</a:t>
            </a:r>
            <a:r>
              <a:rPr lang="uk-UA" sz="1600" i="1" dirty="0"/>
              <a:t>он</a:t>
            </a:r>
            <a:r>
              <a:rPr lang="uk-UA" b="1" dirty="0">
                <a:solidFill>
                  <a:srgbClr val="FFC000"/>
                </a:solidFill>
              </a:rPr>
              <a:t>ь</a:t>
            </a:r>
            <a:r>
              <a:rPr lang="uk-UA" sz="3200" i="1" dirty="0">
                <a:solidFill>
                  <a:srgbClr val="FFC000"/>
                </a:solidFill>
              </a:rPr>
              <a:t>к</a:t>
            </a:r>
            <a:r>
              <a:rPr lang="uk-UA" sz="3200" i="1" dirty="0"/>
              <a:t>а</a:t>
            </a:r>
            <a:r>
              <a:rPr lang="uk-UA" dirty="0"/>
              <a:t>, </a:t>
            </a:r>
            <a:r>
              <a:rPr lang="uk-UA" sz="1400" dirty="0"/>
              <a:t>к</a:t>
            </a:r>
            <a:r>
              <a:rPr lang="uk-UA" sz="1400" dirty="0">
                <a:solidFill>
                  <a:srgbClr val="C00000"/>
                </a:solidFill>
              </a:rPr>
              <a:t>о</a:t>
            </a:r>
            <a:r>
              <a:rPr lang="uk-UA" sz="3600" i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рз</a:t>
            </a:r>
            <a:r>
              <a:rPr lang="uk-UA" sz="3600" i="1" dirty="0">
                <a:latin typeface="Courier New" panose="02070309020205020404" pitchFamily="49" charset="0"/>
                <a:cs typeface="Courier New" panose="02070309020205020404" pitchFamily="49" charset="0"/>
              </a:rPr>
              <a:t>и</a:t>
            </a:r>
            <a:r>
              <a:rPr lang="uk-UA" dirty="0">
                <a:solidFill>
                  <a:srgbClr val="00B0F0"/>
                </a:solidFill>
              </a:rPr>
              <a:t>н</a:t>
            </a:r>
            <a:r>
              <a:rPr lang="uk-UA" i="1" dirty="0">
                <a:solidFill>
                  <a:srgbClr val="00B0F0"/>
                </a:solidFill>
              </a:rPr>
              <a:t>к</a:t>
            </a:r>
            <a:r>
              <a:rPr lang="uk-UA" i="1" dirty="0"/>
              <a:t>а</a:t>
            </a:r>
            <a:r>
              <a:rPr lang="uk-UA" dirty="0"/>
              <a:t>, </a:t>
            </a:r>
            <a:endParaRPr lang="uk-UA" dirty="0" smtClean="0"/>
          </a:p>
          <a:p>
            <a:endParaRPr lang="uk-UA" i="1" dirty="0"/>
          </a:p>
          <a:p>
            <a:r>
              <a:rPr lang="uk-UA" sz="2400" i="1" dirty="0" smtClean="0"/>
              <a:t>пі</a:t>
            </a:r>
            <a:r>
              <a:rPr lang="uk-UA" sz="1400" i="1" dirty="0" smtClean="0">
                <a:solidFill>
                  <a:schemeClr val="accent4">
                    <a:lumMod val="75000"/>
                  </a:schemeClr>
                </a:solidFill>
              </a:rPr>
              <a:t>д</a:t>
            </a:r>
            <a:r>
              <a:rPr lang="uk-UA" sz="2400" dirty="0" smtClean="0">
                <a:solidFill>
                  <a:schemeClr val="accent4">
                    <a:lumMod val="75000"/>
                  </a:schemeClr>
                </a:solidFill>
              </a:rPr>
              <a:t>б</a:t>
            </a:r>
            <a:r>
              <a:rPr lang="uk-UA" dirty="0" smtClean="0">
                <a:solidFill>
                  <a:schemeClr val="accent4">
                    <a:lumMod val="75000"/>
                  </a:schemeClr>
                </a:solidFill>
              </a:rPr>
              <a:t>о</a:t>
            </a:r>
            <a:r>
              <a:rPr lang="uk-UA" sz="4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р</a:t>
            </a:r>
            <a:r>
              <a:rPr lang="uk-UA" sz="4400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ід</a:t>
            </a:r>
            <a:r>
              <a:rPr lang="uk-UA" dirty="0" smtClean="0">
                <a:solidFill>
                  <a:srgbClr val="FF0000"/>
                </a:solidFill>
              </a:rPr>
              <a:t>д</a:t>
            </a:r>
            <a:r>
              <a:rPr lang="uk-UA" dirty="0" smtClean="0"/>
              <a:t>я</a:t>
            </a:r>
            <a:r>
              <a:rPr lang="uk-UA" dirty="0"/>
              <a:t>, </a:t>
            </a:r>
            <a:r>
              <a:rPr lang="uk-UA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ро</a:t>
            </a:r>
            <a:r>
              <a:rPr lang="uk-UA" sz="32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зб</a:t>
            </a:r>
            <a:r>
              <a:rPr lang="uk-UA" sz="3200" dirty="0"/>
              <a:t>о</a:t>
            </a:r>
            <a:r>
              <a:rPr lang="uk-UA" sz="3200" dirty="0">
                <a:solidFill>
                  <a:schemeClr val="accent1">
                    <a:lumMod val="75000"/>
                  </a:schemeClr>
                </a:solidFill>
              </a:rPr>
              <a:t>л</a:t>
            </a:r>
            <a:r>
              <a:rPr lang="uk-UA" dirty="0">
                <a:solidFill>
                  <a:schemeClr val="accent1">
                    <a:lumMod val="75000"/>
                  </a:schemeClr>
                </a:solidFill>
              </a:rPr>
              <a:t>і</a:t>
            </a:r>
            <a:r>
              <a:rPr lang="uk-UA" dirty="0"/>
              <a:t>л</a:t>
            </a:r>
            <a:r>
              <a:rPr lang="uk-UA" b="1" dirty="0"/>
              <a:t>ас</a:t>
            </a:r>
            <a:r>
              <a:rPr lang="uk-UA" dirty="0">
                <a:solidFill>
                  <a:srgbClr val="FF0000"/>
                </a:solidFill>
              </a:rPr>
              <a:t>я</a:t>
            </a:r>
            <a:r>
              <a:rPr lang="uk-UA" dirty="0"/>
              <a:t>, </a:t>
            </a:r>
            <a:endParaRPr lang="uk-UA" dirty="0" smtClean="0"/>
          </a:p>
          <a:p>
            <a:endParaRPr lang="uk-UA" i="1" dirty="0"/>
          </a:p>
          <a:p>
            <a:r>
              <a:rPr lang="uk-UA" sz="3200" i="1" dirty="0" smtClean="0"/>
              <a:t>пр</a:t>
            </a:r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і</a:t>
            </a:r>
            <a:r>
              <a:rPr lang="uk-UA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</a:t>
            </a:r>
            <a:r>
              <a:rPr lang="uk-UA" sz="5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ви</a:t>
            </a:r>
            <a:r>
              <a:rPr lang="uk-UA" sz="5400" dirty="0" smtClean="0">
                <a:latin typeface="Comic Sans MS" panose="030F0702030302020204" pitchFamily="66" charset="0"/>
              </a:rPr>
              <a:t>щ</a:t>
            </a:r>
            <a:r>
              <a:rPr lang="uk-UA" dirty="0" smtClean="0"/>
              <a:t>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92928">
            <a:off x="880428" y="686433"/>
            <a:ext cx="2747561" cy="325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83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</TotalTime>
  <Words>150</Words>
  <Application>Microsoft Office PowerPoint</Application>
  <PresentationFormat>Экран (16:9)</PresentationFormat>
  <Paragraphs>58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맑은 고딕</vt:lpstr>
      <vt:lpstr>Arial</vt:lpstr>
      <vt:lpstr>Arial Black</vt:lpstr>
      <vt:lpstr>Arial Unicode MS</vt:lpstr>
      <vt:lpstr>Comic Sans MS</vt:lpstr>
      <vt:lpstr>Courier New</vt:lpstr>
      <vt:lpstr>Wingdings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109</cp:revision>
  <dcterms:created xsi:type="dcterms:W3CDTF">2016-12-05T23:26:54Z</dcterms:created>
  <dcterms:modified xsi:type="dcterms:W3CDTF">2020-09-27T09:24:02Z</dcterms:modified>
</cp:coreProperties>
</file>