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11"/>
  </p:notesMasterIdLst>
  <p:handoutMasterIdLst>
    <p:handoutMasterId r:id="rId12"/>
  </p:handoutMasterIdLst>
  <p:sldIdLst>
    <p:sldId id="299" r:id="rId4"/>
    <p:sldId id="300" r:id="rId5"/>
    <p:sldId id="268" r:id="rId6"/>
    <p:sldId id="287" r:id="rId7"/>
    <p:sldId id="297" r:id="rId8"/>
    <p:sldId id="303" r:id="rId9"/>
    <p:sldId id="292" r:id="rId10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8663"/>
    <a:srgbClr val="FE51C2"/>
    <a:srgbClr val="D33530"/>
    <a:srgbClr val="FF62BC"/>
    <a:srgbClr val="FFF500"/>
    <a:srgbClr val="E663E2"/>
    <a:srgbClr val="F9AA4C"/>
    <a:srgbClr val="E6E6E6"/>
    <a:srgbClr val="EC771B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721" autoAdjust="0"/>
  </p:normalViewPr>
  <p:slideViewPr>
    <p:cSldViewPr>
      <p:cViewPr>
        <p:scale>
          <a:sx n="100" d="100"/>
          <a:sy n="100" d="100"/>
        </p:scale>
        <p:origin x="1128" y="31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image" Target="../media/image1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2020-08-23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2020-08-23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3013237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4171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7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6.xml"/><Relationship Id="rId16" Type="http://schemas.openxmlformats.org/officeDocument/2006/relationships/slideLayout" Target="../slideLayouts/slideLayout20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  <p:sldLayoutId id="2147483675" r:id="rId4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e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2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1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uk-UA" b="1" dirty="0"/>
              <a:t>Вчимося разом</a:t>
            </a:r>
            <a:r>
              <a:rPr lang="uk-UA" dirty="0"/>
              <a:t> </a:t>
            </a:r>
            <a:endParaRPr lang="en-US" altLang="ko-K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51520" y="4731990"/>
            <a:ext cx="4572000" cy="288032"/>
          </a:xfrm>
        </p:spPr>
        <p:txBody>
          <a:bodyPr/>
          <a:lstStyle/>
          <a:p>
            <a:r>
              <a:rPr lang="uk-UA" altLang="ko-KR" sz="1200" dirty="0"/>
              <a:t>До підручника «Я досліджую світ. 3 клас». </a:t>
            </a:r>
            <a:endParaRPr lang="uk-UA" altLang="ko-KR" sz="1200" dirty="0" smtClean="0"/>
          </a:p>
          <a:p>
            <a:r>
              <a:rPr lang="uk-UA" altLang="ko-KR" sz="1200" dirty="0" smtClean="0"/>
              <a:t>Видавництво </a:t>
            </a:r>
            <a:r>
              <a:rPr lang="uk-UA" altLang="ko-KR" sz="1200" dirty="0"/>
              <a:t>«Літера</a:t>
            </a:r>
            <a:r>
              <a:rPr lang="uk-UA" altLang="ko-KR" sz="1200" dirty="0" smtClean="0"/>
              <a:t>». </a:t>
            </a:r>
            <a:r>
              <a:rPr lang="en-US" altLang="ko-KR" sz="1200" dirty="0"/>
              <a:t>©</a:t>
            </a:r>
            <a:r>
              <a:rPr lang="uk-UA" altLang="ko-KR" sz="1200" dirty="0"/>
              <a:t> Іщенко О. Л., 2020</a:t>
            </a:r>
            <a:endParaRPr lang="ko-KR" altLang="en-US" sz="1200" dirty="0"/>
          </a:p>
        </p:txBody>
      </p:sp>
      <p:sp>
        <p:nvSpPr>
          <p:cNvPr id="5" name="Oval 4"/>
          <p:cNvSpPr/>
          <p:nvPr/>
        </p:nvSpPr>
        <p:spPr>
          <a:xfrm>
            <a:off x="3484565" y="2114550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Rectangle 16"/>
          <p:cNvSpPr/>
          <p:nvPr/>
        </p:nvSpPr>
        <p:spPr>
          <a:xfrm rot="2700000">
            <a:off x="3750518" y="2228880"/>
            <a:ext cx="382495" cy="685741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220580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804625" y="905648"/>
            <a:ext cx="693414" cy="69341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Oval 4"/>
          <p:cNvSpPr/>
          <p:nvPr/>
        </p:nvSpPr>
        <p:spPr>
          <a:xfrm>
            <a:off x="677791" y="1030703"/>
            <a:ext cx="693414" cy="69341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Oval 5"/>
          <p:cNvSpPr/>
          <p:nvPr/>
        </p:nvSpPr>
        <p:spPr>
          <a:xfrm>
            <a:off x="693075" y="2733275"/>
            <a:ext cx="693414" cy="69341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Oval 7"/>
          <p:cNvSpPr/>
          <p:nvPr/>
        </p:nvSpPr>
        <p:spPr>
          <a:xfrm>
            <a:off x="4849012" y="2670175"/>
            <a:ext cx="693414" cy="69341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722178" y="1143418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66566" y="2851741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03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893400" y="1041986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02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93400" y="2838944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04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487261" y="1057374"/>
            <a:ext cx="31401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Чи легко вчитися </a:t>
            </a:r>
          </a:p>
          <a:p>
            <a:r>
              <a:rPr lang="uk-UA" sz="2400" b="1" dirty="0" smtClean="0"/>
              <a:t>разом?</a:t>
            </a:r>
            <a:endParaRPr lang="uk-UA" sz="24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1487261" y="2732879"/>
            <a:ext cx="29266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/>
              <a:t>Дружба – це…</a:t>
            </a:r>
            <a:endParaRPr lang="ru-RU" sz="2400" dirty="0"/>
          </a:p>
        </p:txBody>
      </p:sp>
      <p:sp>
        <p:nvSpPr>
          <p:cNvPr id="29" name="TextBox 28"/>
          <p:cNvSpPr txBox="1"/>
          <p:nvPr/>
        </p:nvSpPr>
        <p:spPr>
          <a:xfrm>
            <a:off x="5586814" y="2670175"/>
            <a:ext cx="30914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Чого ми очікуємо </a:t>
            </a:r>
          </a:p>
          <a:p>
            <a:r>
              <a:rPr lang="uk-UA" sz="2400" b="1" dirty="0" smtClean="0"/>
              <a:t>від </a:t>
            </a:r>
            <a:r>
              <a:rPr lang="uk-UA" sz="2400" b="1" dirty="0"/>
              <a:t>3-го класу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5675242" y="835642"/>
            <a:ext cx="29266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/>
              <a:t>Думка кожного </a:t>
            </a:r>
            <a:endParaRPr lang="uk-UA" sz="2400" b="1" dirty="0" smtClean="0"/>
          </a:p>
          <a:p>
            <a:r>
              <a:rPr lang="uk-UA" sz="2400" b="1" dirty="0" smtClean="0"/>
              <a:t>важлива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9614797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0" y="684405"/>
            <a:ext cx="9144000" cy="288032"/>
          </a:xfrm>
        </p:spPr>
        <p:txBody>
          <a:bodyPr/>
          <a:lstStyle/>
          <a:p>
            <a:endParaRPr lang="uk-UA" dirty="0" smtClean="0"/>
          </a:p>
          <a:p>
            <a:endParaRPr lang="en-US" b="1" dirty="0" smtClean="0"/>
          </a:p>
          <a:p>
            <a:endParaRPr lang="en-US" b="1" dirty="0"/>
          </a:p>
          <a:p>
            <a:endParaRPr lang="en-US" b="1" dirty="0" smtClean="0"/>
          </a:p>
          <a:p>
            <a:r>
              <a:rPr lang="uk-UA" sz="2800" b="1" dirty="0"/>
              <a:t>Чи легко </a:t>
            </a:r>
            <a:r>
              <a:rPr lang="uk-UA" sz="2800" b="1" dirty="0" smtClean="0"/>
              <a:t>вчитися разом</a:t>
            </a:r>
            <a:r>
              <a:rPr lang="uk-UA" sz="2800" b="1" dirty="0"/>
              <a:t>?</a:t>
            </a:r>
          </a:p>
          <a:p>
            <a:endParaRPr lang="uk-UA" dirty="0"/>
          </a:p>
          <a:p>
            <a:endParaRPr lang="uk-UA" dirty="0" smtClean="0"/>
          </a:p>
          <a:p>
            <a:endParaRPr lang="uk-UA" dirty="0"/>
          </a:p>
          <a:p>
            <a:endParaRPr lang="uk-UA" dirty="0" smtClean="0"/>
          </a:p>
          <a:p>
            <a:endParaRPr lang="uk-UA" dirty="0"/>
          </a:p>
          <a:p>
            <a:endParaRPr lang="uk-UA" dirty="0" smtClean="0"/>
          </a:p>
        </p:txBody>
      </p:sp>
      <p:sp>
        <p:nvSpPr>
          <p:cNvPr id="79" name="TextBox 78"/>
          <p:cNvSpPr txBox="1"/>
          <p:nvPr/>
        </p:nvSpPr>
        <p:spPr>
          <a:xfrm>
            <a:off x="755576" y="3784449"/>
            <a:ext cx="209220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300" dirty="0" smtClean="0">
                <a:solidFill>
                  <a:schemeClr val="bg1"/>
                </a:solidFill>
                <a:cs typeface="Arial" pitchFamily="34" charset="0"/>
              </a:rPr>
              <a:t>Кожна дитина має право на безпеку</a:t>
            </a:r>
            <a:endParaRPr lang="ru-RU" sz="13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3563888" y="3750341"/>
            <a:ext cx="23042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200" dirty="0" smtClean="0">
                <a:cs typeface="Arial" pitchFamily="34" charset="0"/>
              </a:rPr>
              <a:t>Кожна дитина має право на збереження здоров'я</a:t>
            </a:r>
            <a:endParaRPr lang="en-US" altLang="ko-KR" sz="1200" dirty="0">
              <a:cs typeface="Arial" pitchFamily="34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6372200" y="3750342"/>
            <a:ext cx="23042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200" dirty="0" smtClean="0">
                <a:solidFill>
                  <a:schemeClr val="bg1"/>
                </a:solidFill>
                <a:cs typeface="Arial" pitchFamily="34" charset="0"/>
              </a:rPr>
              <a:t>Кожна дитина має право бути собою.</a:t>
            </a:r>
          </a:p>
          <a:p>
            <a:r>
              <a:rPr lang="uk-UA" altLang="ko-KR" sz="1200" dirty="0" smtClean="0">
                <a:solidFill>
                  <a:schemeClr val="bg1"/>
                </a:solidFill>
                <a:cs typeface="Arial" pitchFamily="34" charset="0"/>
              </a:rPr>
              <a:t>Кожна дитина має право бути почутою</a:t>
            </a:r>
            <a:endParaRPr lang="en-US" altLang="ko-KR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15616" y="1203598"/>
            <a:ext cx="65527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uk-UA" b="1" dirty="0" smtClean="0"/>
              <a:t>Кожен має право на освіту.</a:t>
            </a:r>
          </a:p>
          <a:p>
            <a:pPr>
              <a:lnSpc>
                <a:spcPct val="150000"/>
              </a:lnSpc>
            </a:pPr>
            <a:r>
              <a:rPr lang="uk-UA" dirty="0" smtClean="0"/>
              <a:t>Конституція України, стаття 53</a:t>
            </a: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115616" y="2012738"/>
            <a:ext cx="6984776" cy="1186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uk-UA" i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uk-UA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Чи </a:t>
            </a:r>
            <a:r>
              <a:rPr lang="uk-UA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є щось у класі, що заважає вам вчитися?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uk-UA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 яких саме правилах класу йдеться про умови навчання? 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71722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14718" y="627534"/>
            <a:ext cx="9144000" cy="288032"/>
          </a:xfrm>
        </p:spPr>
        <p:txBody>
          <a:bodyPr/>
          <a:lstStyle/>
          <a:p>
            <a:r>
              <a:rPr lang="uk-UA" sz="2800" b="1" dirty="0"/>
              <a:t>Думка кожного </a:t>
            </a:r>
            <a:r>
              <a:rPr lang="uk-UA" sz="2800" b="1" dirty="0" smtClean="0"/>
              <a:t>важлива</a:t>
            </a:r>
            <a:endParaRPr lang="ru-RU" sz="28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8151" y="1635646"/>
            <a:ext cx="9210675" cy="30384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3528" y="1059582"/>
            <a:ext cx="8424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Що думають про вас ваші однокласники? А ви про них?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44160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108520" y="483518"/>
            <a:ext cx="9144000" cy="288032"/>
          </a:xfrm>
        </p:spPr>
        <p:txBody>
          <a:bodyPr/>
          <a:lstStyle/>
          <a:p>
            <a:r>
              <a:rPr lang="uk-UA" sz="2800" b="1" dirty="0"/>
              <a:t>Дружба – це…</a:t>
            </a:r>
            <a:endParaRPr lang="ru-RU" sz="2800" dirty="0"/>
          </a:p>
        </p:txBody>
      </p:sp>
      <p:grpSp>
        <p:nvGrpSpPr>
          <p:cNvPr id="47" name="Group 46"/>
          <p:cNvGrpSpPr/>
          <p:nvPr/>
        </p:nvGrpSpPr>
        <p:grpSpPr>
          <a:xfrm>
            <a:off x="323528" y="1917979"/>
            <a:ext cx="949608" cy="875494"/>
            <a:chOff x="3369348" y="2673754"/>
            <a:chExt cx="1970490" cy="1779598"/>
          </a:xfrm>
        </p:grpSpPr>
        <p:sp>
          <p:nvSpPr>
            <p:cNvPr id="48" name="Rectangle 30"/>
            <p:cNvSpPr/>
            <p:nvPr/>
          </p:nvSpPr>
          <p:spPr>
            <a:xfrm rot="16200000">
              <a:off x="3293187" y="2768331"/>
              <a:ext cx="1761182" cy="1608860"/>
            </a:xfrm>
            <a:custGeom>
              <a:avLst/>
              <a:gdLst/>
              <a:ahLst/>
              <a:cxnLst/>
              <a:rect l="l" t="t" r="r" b="b"/>
              <a:pathLst>
                <a:path w="1761182" h="1756035">
                  <a:moveTo>
                    <a:pt x="279570" y="624048"/>
                  </a:moveTo>
                  <a:lnTo>
                    <a:pt x="183378" y="624048"/>
                  </a:lnTo>
                  <a:lnTo>
                    <a:pt x="183378" y="1560152"/>
                  </a:lnTo>
                  <a:lnTo>
                    <a:pt x="279570" y="1560152"/>
                  </a:lnTo>
                  <a:close/>
                  <a:moveTo>
                    <a:pt x="294594" y="68493"/>
                  </a:moveTo>
                  <a:lnTo>
                    <a:pt x="294594" y="264162"/>
                  </a:lnTo>
                  <a:cubicBezTo>
                    <a:pt x="294594" y="301988"/>
                    <a:pt x="263930" y="332653"/>
                    <a:pt x="226104" y="332653"/>
                  </a:cubicBezTo>
                  <a:cubicBezTo>
                    <a:pt x="188278" y="332653"/>
                    <a:pt x="157614" y="301988"/>
                    <a:pt x="157614" y="264162"/>
                  </a:cubicBezTo>
                  <a:lnTo>
                    <a:pt x="157614" y="68493"/>
                  </a:lnTo>
                  <a:cubicBezTo>
                    <a:pt x="157614" y="30666"/>
                    <a:pt x="188278" y="2"/>
                    <a:pt x="226104" y="2"/>
                  </a:cubicBezTo>
                  <a:cubicBezTo>
                    <a:pt x="263930" y="2"/>
                    <a:pt x="294594" y="30666"/>
                    <a:pt x="294594" y="68493"/>
                  </a:cubicBezTo>
                  <a:close/>
                  <a:moveTo>
                    <a:pt x="534912" y="624048"/>
                  </a:moveTo>
                  <a:lnTo>
                    <a:pt x="438720" y="624048"/>
                  </a:lnTo>
                  <a:lnTo>
                    <a:pt x="438720" y="1560152"/>
                  </a:lnTo>
                  <a:lnTo>
                    <a:pt x="534912" y="1560152"/>
                  </a:lnTo>
                  <a:close/>
                  <a:moveTo>
                    <a:pt x="631828" y="68492"/>
                  </a:moveTo>
                  <a:lnTo>
                    <a:pt x="631828" y="264162"/>
                  </a:lnTo>
                  <a:cubicBezTo>
                    <a:pt x="631828" y="301988"/>
                    <a:pt x="601164" y="332652"/>
                    <a:pt x="563338" y="332652"/>
                  </a:cubicBezTo>
                  <a:cubicBezTo>
                    <a:pt x="525511" y="332652"/>
                    <a:pt x="494847" y="301988"/>
                    <a:pt x="494847" y="264162"/>
                  </a:cubicBezTo>
                  <a:lnTo>
                    <a:pt x="494847" y="68492"/>
                  </a:lnTo>
                  <a:cubicBezTo>
                    <a:pt x="494847" y="30666"/>
                    <a:pt x="525511" y="2"/>
                    <a:pt x="563338" y="2"/>
                  </a:cubicBezTo>
                  <a:cubicBezTo>
                    <a:pt x="601164" y="2"/>
                    <a:pt x="631828" y="30666"/>
                    <a:pt x="631828" y="68492"/>
                  </a:cubicBezTo>
                  <a:close/>
                  <a:moveTo>
                    <a:pt x="790254" y="624048"/>
                  </a:moveTo>
                  <a:lnTo>
                    <a:pt x="694062" y="624048"/>
                  </a:lnTo>
                  <a:lnTo>
                    <a:pt x="694062" y="1560152"/>
                  </a:lnTo>
                  <a:lnTo>
                    <a:pt x="790254" y="1560152"/>
                  </a:lnTo>
                  <a:close/>
                  <a:moveTo>
                    <a:pt x="969062" y="68492"/>
                  </a:moveTo>
                  <a:lnTo>
                    <a:pt x="969062" y="264161"/>
                  </a:lnTo>
                  <a:cubicBezTo>
                    <a:pt x="969062" y="301987"/>
                    <a:pt x="938398" y="332652"/>
                    <a:pt x="900571" y="332652"/>
                  </a:cubicBezTo>
                  <a:cubicBezTo>
                    <a:pt x="862745" y="332652"/>
                    <a:pt x="832081" y="301987"/>
                    <a:pt x="832081" y="264161"/>
                  </a:cubicBezTo>
                  <a:lnTo>
                    <a:pt x="832081" y="68492"/>
                  </a:lnTo>
                  <a:cubicBezTo>
                    <a:pt x="832081" y="30665"/>
                    <a:pt x="862745" y="1"/>
                    <a:pt x="900571" y="1"/>
                  </a:cubicBezTo>
                  <a:cubicBezTo>
                    <a:pt x="938398" y="1"/>
                    <a:pt x="969062" y="30665"/>
                    <a:pt x="969062" y="68492"/>
                  </a:cubicBezTo>
                  <a:close/>
                  <a:moveTo>
                    <a:pt x="1045596" y="624048"/>
                  </a:moveTo>
                  <a:lnTo>
                    <a:pt x="949404" y="624048"/>
                  </a:lnTo>
                  <a:lnTo>
                    <a:pt x="949404" y="1560152"/>
                  </a:lnTo>
                  <a:lnTo>
                    <a:pt x="1045596" y="1560152"/>
                  </a:lnTo>
                  <a:close/>
                  <a:moveTo>
                    <a:pt x="1300938" y="624048"/>
                  </a:moveTo>
                  <a:lnTo>
                    <a:pt x="1204746" y="624048"/>
                  </a:lnTo>
                  <a:lnTo>
                    <a:pt x="1204746" y="1560152"/>
                  </a:lnTo>
                  <a:lnTo>
                    <a:pt x="1300938" y="1560152"/>
                  </a:lnTo>
                  <a:close/>
                  <a:moveTo>
                    <a:pt x="1306296" y="68491"/>
                  </a:moveTo>
                  <a:lnTo>
                    <a:pt x="1306296" y="264161"/>
                  </a:lnTo>
                  <a:cubicBezTo>
                    <a:pt x="1306296" y="301987"/>
                    <a:pt x="1275631" y="332651"/>
                    <a:pt x="1237805" y="332651"/>
                  </a:cubicBezTo>
                  <a:cubicBezTo>
                    <a:pt x="1199979" y="332651"/>
                    <a:pt x="1169315" y="301987"/>
                    <a:pt x="1169315" y="264161"/>
                  </a:cubicBezTo>
                  <a:lnTo>
                    <a:pt x="1169315" y="68491"/>
                  </a:lnTo>
                  <a:cubicBezTo>
                    <a:pt x="1169315" y="30665"/>
                    <a:pt x="1199979" y="1"/>
                    <a:pt x="1237805" y="1"/>
                  </a:cubicBezTo>
                  <a:cubicBezTo>
                    <a:pt x="1275631" y="1"/>
                    <a:pt x="1306296" y="30665"/>
                    <a:pt x="1306296" y="68491"/>
                  </a:cubicBezTo>
                  <a:close/>
                  <a:moveTo>
                    <a:pt x="1556280" y="624048"/>
                  </a:moveTo>
                  <a:lnTo>
                    <a:pt x="1460088" y="624048"/>
                  </a:lnTo>
                  <a:lnTo>
                    <a:pt x="1460088" y="1560152"/>
                  </a:lnTo>
                  <a:lnTo>
                    <a:pt x="1556280" y="1560152"/>
                  </a:lnTo>
                  <a:close/>
                  <a:moveTo>
                    <a:pt x="1643529" y="68491"/>
                  </a:moveTo>
                  <a:lnTo>
                    <a:pt x="1643529" y="264160"/>
                  </a:lnTo>
                  <a:cubicBezTo>
                    <a:pt x="1643529" y="301986"/>
                    <a:pt x="1612865" y="332650"/>
                    <a:pt x="1575039" y="332650"/>
                  </a:cubicBezTo>
                  <a:cubicBezTo>
                    <a:pt x="1537213" y="332650"/>
                    <a:pt x="1506548" y="301986"/>
                    <a:pt x="1506548" y="264160"/>
                  </a:cubicBezTo>
                  <a:lnTo>
                    <a:pt x="1506548" y="68491"/>
                  </a:lnTo>
                  <a:cubicBezTo>
                    <a:pt x="1506548" y="30664"/>
                    <a:pt x="1537213" y="0"/>
                    <a:pt x="1575039" y="0"/>
                  </a:cubicBezTo>
                  <a:cubicBezTo>
                    <a:pt x="1612865" y="0"/>
                    <a:pt x="1643529" y="30664"/>
                    <a:pt x="1643529" y="68491"/>
                  </a:cubicBezTo>
                  <a:close/>
                  <a:moveTo>
                    <a:pt x="1761182" y="166327"/>
                  </a:moveTo>
                  <a:lnTo>
                    <a:pt x="1761182" y="1756035"/>
                  </a:lnTo>
                  <a:lnTo>
                    <a:pt x="0" y="1756035"/>
                  </a:lnTo>
                  <a:lnTo>
                    <a:pt x="0" y="166327"/>
                  </a:lnTo>
                  <a:lnTo>
                    <a:pt x="98907" y="166327"/>
                  </a:lnTo>
                  <a:lnTo>
                    <a:pt x="98907" y="255498"/>
                  </a:lnTo>
                  <a:cubicBezTo>
                    <a:pt x="98907" y="325747"/>
                    <a:pt x="155855" y="382694"/>
                    <a:pt x="226104" y="382694"/>
                  </a:cubicBezTo>
                  <a:cubicBezTo>
                    <a:pt x="296353" y="382694"/>
                    <a:pt x="353300" y="325747"/>
                    <a:pt x="353300" y="255498"/>
                  </a:cubicBezTo>
                  <a:lnTo>
                    <a:pt x="353300" y="166327"/>
                  </a:lnTo>
                  <a:lnTo>
                    <a:pt x="436141" y="166327"/>
                  </a:lnTo>
                  <a:lnTo>
                    <a:pt x="436141" y="255497"/>
                  </a:lnTo>
                  <a:cubicBezTo>
                    <a:pt x="436141" y="325746"/>
                    <a:pt x="493089" y="382694"/>
                    <a:pt x="563338" y="382694"/>
                  </a:cubicBezTo>
                  <a:cubicBezTo>
                    <a:pt x="633586" y="382694"/>
                    <a:pt x="690534" y="325746"/>
                    <a:pt x="690534" y="255497"/>
                  </a:cubicBezTo>
                  <a:lnTo>
                    <a:pt x="690534" y="166327"/>
                  </a:lnTo>
                  <a:lnTo>
                    <a:pt x="773375" y="166327"/>
                  </a:lnTo>
                  <a:lnTo>
                    <a:pt x="773375" y="255497"/>
                  </a:lnTo>
                  <a:cubicBezTo>
                    <a:pt x="773375" y="325745"/>
                    <a:pt x="830322" y="382693"/>
                    <a:pt x="900571" y="382693"/>
                  </a:cubicBezTo>
                  <a:cubicBezTo>
                    <a:pt x="970820" y="382693"/>
                    <a:pt x="1027768" y="325745"/>
                    <a:pt x="1027768" y="255497"/>
                  </a:cubicBezTo>
                  <a:lnTo>
                    <a:pt x="1027768" y="166327"/>
                  </a:lnTo>
                  <a:lnTo>
                    <a:pt x="1110609" y="166327"/>
                  </a:lnTo>
                  <a:lnTo>
                    <a:pt x="1110609" y="255496"/>
                  </a:lnTo>
                  <a:cubicBezTo>
                    <a:pt x="1110609" y="325745"/>
                    <a:pt x="1167556" y="382692"/>
                    <a:pt x="1237805" y="382692"/>
                  </a:cubicBezTo>
                  <a:cubicBezTo>
                    <a:pt x="1308054" y="382692"/>
                    <a:pt x="1365002" y="325745"/>
                    <a:pt x="1365002" y="255496"/>
                  </a:cubicBezTo>
                  <a:lnTo>
                    <a:pt x="1365002" y="166327"/>
                  </a:lnTo>
                  <a:lnTo>
                    <a:pt x="1447842" y="166327"/>
                  </a:lnTo>
                  <a:lnTo>
                    <a:pt x="1447842" y="255495"/>
                  </a:lnTo>
                  <a:cubicBezTo>
                    <a:pt x="1447842" y="325744"/>
                    <a:pt x="1504790" y="382692"/>
                    <a:pt x="1575039" y="382692"/>
                  </a:cubicBezTo>
                  <a:cubicBezTo>
                    <a:pt x="1645288" y="382692"/>
                    <a:pt x="1702235" y="325744"/>
                    <a:pt x="1702235" y="255495"/>
                  </a:cubicBezTo>
                  <a:lnTo>
                    <a:pt x="1702235" y="16632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49" name="Round Same Side Corner Rectangle 6"/>
            <p:cNvSpPr/>
            <p:nvPr/>
          </p:nvSpPr>
          <p:spPr>
            <a:xfrm rot="10800000" flipH="1">
              <a:off x="5076056" y="2673754"/>
              <a:ext cx="263782" cy="1779598"/>
            </a:xfrm>
            <a:custGeom>
              <a:avLst/>
              <a:gdLst/>
              <a:ahLst/>
              <a:cxnLst/>
              <a:rect l="l" t="t" r="r" b="b"/>
              <a:pathLst>
                <a:path w="1035916" h="4153123">
                  <a:moveTo>
                    <a:pt x="277501" y="3759099"/>
                  </a:moveTo>
                  <a:lnTo>
                    <a:pt x="758408" y="3759099"/>
                  </a:lnTo>
                  <a:lnTo>
                    <a:pt x="517954" y="4153123"/>
                  </a:lnTo>
                  <a:close/>
                  <a:moveTo>
                    <a:pt x="42612" y="2944898"/>
                  </a:moveTo>
                  <a:cubicBezTo>
                    <a:pt x="153922" y="2941505"/>
                    <a:pt x="246502" y="2889483"/>
                    <a:pt x="275675" y="2819018"/>
                  </a:cubicBezTo>
                  <a:cubicBezTo>
                    <a:pt x="304648" y="2892614"/>
                    <a:pt x="403763" y="2945872"/>
                    <a:pt x="521107" y="2945872"/>
                  </a:cubicBezTo>
                  <a:cubicBezTo>
                    <a:pt x="638453" y="2945872"/>
                    <a:pt x="737567" y="2892613"/>
                    <a:pt x="766540" y="2819017"/>
                  </a:cubicBezTo>
                  <a:cubicBezTo>
                    <a:pt x="795133" y="2888142"/>
                    <a:pt x="884783" y="2939514"/>
                    <a:pt x="993299" y="2944464"/>
                  </a:cubicBezTo>
                  <a:lnTo>
                    <a:pt x="776840" y="3657264"/>
                  </a:lnTo>
                  <a:lnTo>
                    <a:pt x="258940" y="3657264"/>
                  </a:lnTo>
                  <a:close/>
                  <a:moveTo>
                    <a:pt x="809102" y="564558"/>
                  </a:moveTo>
                  <a:lnTo>
                    <a:pt x="1035914" y="564558"/>
                  </a:lnTo>
                  <a:lnTo>
                    <a:pt x="1035915" y="2838682"/>
                  </a:lnTo>
                  <a:cubicBezTo>
                    <a:pt x="1029586" y="2840409"/>
                    <a:pt x="1023074" y="2840731"/>
                    <a:pt x="1016490" y="2840731"/>
                  </a:cubicBezTo>
                  <a:cubicBezTo>
                    <a:pt x="901952" y="2840731"/>
                    <a:pt x="809102" y="2743612"/>
                    <a:pt x="809101" y="2623810"/>
                  </a:cubicBezTo>
                  <a:close/>
                  <a:moveTo>
                    <a:pt x="310569" y="564558"/>
                  </a:moveTo>
                  <a:lnTo>
                    <a:pt x="725347" y="564558"/>
                  </a:lnTo>
                  <a:lnTo>
                    <a:pt x="725347" y="2633342"/>
                  </a:lnTo>
                  <a:cubicBezTo>
                    <a:pt x="725347" y="2747880"/>
                    <a:pt x="632496" y="2840731"/>
                    <a:pt x="517958" y="2840731"/>
                  </a:cubicBezTo>
                  <a:cubicBezTo>
                    <a:pt x="403420" y="2840731"/>
                    <a:pt x="310569" y="2747880"/>
                    <a:pt x="310569" y="2633342"/>
                  </a:cubicBezTo>
                  <a:close/>
                  <a:moveTo>
                    <a:pt x="0" y="564557"/>
                  </a:moveTo>
                  <a:lnTo>
                    <a:pt x="226813" y="564557"/>
                  </a:lnTo>
                  <a:lnTo>
                    <a:pt x="226813" y="2623810"/>
                  </a:lnTo>
                  <a:cubicBezTo>
                    <a:pt x="226813" y="2743612"/>
                    <a:pt x="133962" y="2840731"/>
                    <a:pt x="19424" y="2840730"/>
                  </a:cubicBezTo>
                  <a:cubicBezTo>
                    <a:pt x="12841" y="2840730"/>
                    <a:pt x="6329" y="2840409"/>
                    <a:pt x="0" y="2838682"/>
                  </a:cubicBezTo>
                  <a:close/>
                  <a:moveTo>
                    <a:pt x="71964" y="71964"/>
                  </a:moveTo>
                  <a:cubicBezTo>
                    <a:pt x="116427" y="27501"/>
                    <a:pt x="177852" y="0"/>
                    <a:pt x="245701" y="0"/>
                  </a:cubicBezTo>
                  <a:lnTo>
                    <a:pt x="790215" y="0"/>
                  </a:lnTo>
                  <a:cubicBezTo>
                    <a:pt x="925912" y="0"/>
                    <a:pt x="1035916" y="110004"/>
                    <a:pt x="1035916" y="245701"/>
                  </a:cubicBezTo>
                  <a:cubicBezTo>
                    <a:pt x="1035916" y="327601"/>
                    <a:pt x="1035915" y="409501"/>
                    <a:pt x="1035915" y="491401"/>
                  </a:cubicBezTo>
                  <a:lnTo>
                    <a:pt x="0" y="491401"/>
                  </a:lnTo>
                  <a:lnTo>
                    <a:pt x="0" y="245701"/>
                  </a:lnTo>
                  <a:cubicBezTo>
                    <a:pt x="0" y="177853"/>
                    <a:pt x="27501" y="116427"/>
                    <a:pt x="71964" y="7196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sp>
        <p:nvSpPr>
          <p:cNvPr id="4" name="Прямоугольник 3"/>
          <p:cNvSpPr/>
          <p:nvPr/>
        </p:nvSpPr>
        <p:spPr>
          <a:xfrm>
            <a:off x="1691680" y="1059582"/>
            <a:ext cx="6120680" cy="29901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Чи завжди однокласники = друзі?  Яка різниця між друзями і приятелями, товаришами</a:t>
            </a:r>
            <a:r>
              <a:rPr lang="uk-UA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?</a:t>
            </a:r>
          </a:p>
          <a:p>
            <a:endParaRPr lang="uk-UA" dirty="0" smtClean="0"/>
          </a:p>
          <a:p>
            <a:endParaRPr lang="uk-UA" dirty="0"/>
          </a:p>
          <a:p>
            <a:r>
              <a:rPr lang="uk-UA" dirty="0" smtClean="0"/>
              <a:t>Група </a:t>
            </a:r>
            <a:r>
              <a:rPr lang="uk-UA" dirty="0"/>
              <a:t>1: </a:t>
            </a:r>
            <a:r>
              <a:rPr lang="uk-UA" i="1" dirty="0"/>
              <a:t>Кого не можна назвати добрим другом?</a:t>
            </a:r>
            <a:endParaRPr lang="ru-RU" dirty="0"/>
          </a:p>
          <a:p>
            <a:endParaRPr lang="uk-UA" dirty="0" smtClean="0"/>
          </a:p>
          <a:p>
            <a:r>
              <a:rPr lang="uk-UA" dirty="0" smtClean="0"/>
              <a:t>Група </a:t>
            </a:r>
            <a:r>
              <a:rPr lang="uk-UA" dirty="0"/>
              <a:t>2: </a:t>
            </a:r>
            <a:r>
              <a:rPr lang="uk-UA" i="1" dirty="0"/>
              <a:t>Що ви відчуваєте, коли вчинили зле – образили, засмутили когось однокласників? Пригадайте такі ситуації і спробуйте пояснити, чому ви це зробили.</a:t>
            </a:r>
            <a:endParaRPr lang="ru-RU" dirty="0"/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8826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33703" y="225782"/>
            <a:ext cx="9144000" cy="366928"/>
          </a:xfrm>
        </p:spPr>
        <p:txBody>
          <a:bodyPr/>
          <a:lstStyle/>
          <a:p>
            <a:r>
              <a:rPr lang="uk-UA" altLang="ko-KR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Думаємо. Пишемо. Обговорюємо</a:t>
            </a:r>
            <a:endParaRPr lang="ko-KR" altLang="en-US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333737" y="1376066"/>
            <a:ext cx="3661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dirty="0" smtClean="0">
                <a:solidFill>
                  <a:schemeClr val="bg1"/>
                </a:solidFill>
              </a:rPr>
              <a:t>.</a:t>
            </a:r>
            <a:endParaRPr lang="ru-RU" sz="4000" dirty="0">
              <a:solidFill>
                <a:schemeClr val="bg1"/>
              </a:solidFill>
            </a:endParaRPr>
          </a:p>
        </p:txBody>
      </p:sp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42063047"/>
              </p:ext>
            </p:extLst>
          </p:nvPr>
        </p:nvGraphicFramePr>
        <p:xfrm>
          <a:off x="323528" y="592710"/>
          <a:ext cx="3160713" cy="406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Acrobat Document" r:id="rId3" imgW="5667126" imgH="7286625" progId="Acrobat.Document.11">
                  <p:embed/>
                </p:oleObj>
              </mc:Choice>
              <mc:Fallback>
                <p:oleObj name="Acrobat Document" r:id="rId3" imgW="5667126" imgH="7286625" progId="Acrobat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23528" y="592710"/>
                        <a:ext cx="3160713" cy="4064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57969921"/>
              </p:ext>
            </p:extLst>
          </p:nvPr>
        </p:nvGraphicFramePr>
        <p:xfrm>
          <a:off x="3275856" y="699542"/>
          <a:ext cx="2871788" cy="406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Acrobat Document" r:id="rId5" imgW="5667126" imgH="8019694" progId="Acrobat.Document.11">
                  <p:embed/>
                </p:oleObj>
              </mc:Choice>
              <mc:Fallback>
                <p:oleObj name="Acrobat Document" r:id="rId5" imgW="5667126" imgH="8019694" progId="Acrobat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275856" y="699542"/>
                        <a:ext cx="2871788" cy="4064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65571781"/>
              </p:ext>
            </p:extLst>
          </p:nvPr>
        </p:nvGraphicFramePr>
        <p:xfrm>
          <a:off x="5897843" y="483518"/>
          <a:ext cx="2871788" cy="406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Acrobat Document" r:id="rId7" imgW="5667126" imgH="8019694" progId="Acrobat.Document.11">
                  <p:embed/>
                </p:oleObj>
              </mc:Choice>
              <mc:Fallback>
                <p:oleObj name="Acrobat Document" r:id="rId7" imgW="5667126" imgH="8019694" progId="Acrobat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897843" y="483518"/>
                        <a:ext cx="2871788" cy="4064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5045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827288" y="-1378127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833744" y="1953955"/>
            <a:ext cx="864096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432348" y="441207"/>
            <a:ext cx="3812060" cy="9233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dirty="0"/>
              <a:t>Я знаю правила, яких треба </a:t>
            </a:r>
            <a:endParaRPr lang="uk-UA" dirty="0" smtClean="0"/>
          </a:p>
          <a:p>
            <a:r>
              <a:rPr lang="uk-UA" dirty="0" smtClean="0"/>
              <a:t>дотримуватися</a:t>
            </a:r>
            <a:r>
              <a:rPr lang="uk-UA" dirty="0"/>
              <a:t>, щоб було зручно вчитися разом. 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562297" y="1637541"/>
            <a:ext cx="3682111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поважаю думку іншого, навіть якщо вона мені не подобається.</a:t>
            </a:r>
            <a:endParaRPr lang="ru-RU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473577" y="2616138"/>
            <a:ext cx="3770831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вмію ввічливо висловлювати </a:t>
            </a:r>
            <a:endParaRPr lang="uk-UA" dirty="0" smtClean="0"/>
          </a:p>
          <a:p>
            <a:pPr lvl="0"/>
            <a:r>
              <a:rPr lang="uk-UA" dirty="0" smtClean="0"/>
              <a:t>критичні </a:t>
            </a:r>
            <a:r>
              <a:rPr lang="uk-UA" dirty="0"/>
              <a:t>зауваження.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446412" y="3864748"/>
            <a:ext cx="4002583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вчуся аналізувати свої вчинки.</a:t>
            </a:r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/>
              <a:t>Перевіряю себе</a:t>
            </a:r>
            <a:endParaRPr lang="ru-RU" dirty="0"/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1560</TotalTime>
  <Words>232</Words>
  <Application>Microsoft Office PowerPoint</Application>
  <PresentationFormat>Экран (16:9)</PresentationFormat>
  <Paragraphs>54</Paragraphs>
  <Slides>7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3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8" baseType="lpstr">
      <vt:lpstr>Malgun Gothic</vt:lpstr>
      <vt:lpstr>Arial</vt:lpstr>
      <vt:lpstr>Arial Black</vt:lpstr>
      <vt:lpstr>Arial Unicode MS</vt:lpstr>
      <vt:lpstr>Calibri</vt:lpstr>
      <vt:lpstr>Times New Roman</vt:lpstr>
      <vt:lpstr>Wingdings</vt:lpstr>
      <vt:lpstr>Cover and End Slide Master</vt:lpstr>
      <vt:lpstr>Contents Slide Master</vt:lpstr>
      <vt:lpstr>Section Break Slide Master</vt:lpstr>
      <vt:lpstr>Adobe Acrobat Document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109</cp:revision>
  <dcterms:created xsi:type="dcterms:W3CDTF">2016-12-05T23:26:54Z</dcterms:created>
  <dcterms:modified xsi:type="dcterms:W3CDTF">2020-08-23T18:51:31Z</dcterms:modified>
</cp:coreProperties>
</file>