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299" r:id="rId4"/>
    <p:sldId id="300" r:id="rId5"/>
    <p:sldId id="297" r:id="rId6"/>
    <p:sldId id="304" r:id="rId7"/>
    <p:sldId id="287" r:id="rId8"/>
    <p:sldId id="298" r:id="rId9"/>
    <p:sldId id="305" r:id="rId10"/>
    <p:sldId id="306" r:id="rId11"/>
    <p:sldId id="307" r:id="rId12"/>
    <p:sldId id="308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2020-10-10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96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sz="2400" b="1" dirty="0" smtClean="0">
                <a:latin typeface="+mn-lt"/>
              </a:rPr>
              <a:t>ЩО ТАКЕ МЕДІА?</a:t>
            </a:r>
            <a:endParaRPr lang="en-US" altLang="ko-KR" sz="24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Інтернет</a:t>
            </a:r>
            <a:endParaRPr lang="ko-KR" altLang="en-US" sz="2800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771550"/>
            <a:ext cx="53285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Інтернет </a:t>
            </a:r>
            <a:r>
              <a:rPr lang="uk" dirty="0" smtClean="0">
                <a:latin typeface="Calibri" pitchFamily="34" charset="0"/>
              </a:rPr>
              <a:t>вважають </a:t>
            </a:r>
            <a:r>
              <a:rPr lang="uk" dirty="0">
                <a:latin typeface="Calibri" pitchFamily="34" charset="0"/>
              </a:rPr>
              <a:t>окремою формою медіа.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Інтернет </a:t>
            </a:r>
            <a:r>
              <a:rPr lang="uk" dirty="0">
                <a:latin typeface="Calibri" pitchFamily="34" charset="0"/>
              </a:rPr>
              <a:t>- це своєрідна павутина взаємопов'язаних пристроїв, здатних миттєво обмінюватися даними. </a:t>
            </a:r>
            <a:endParaRPr lang="uk" dirty="0" smtClean="0">
              <a:latin typeface="Calibri" pitchFamily="34" charset="0"/>
            </a:endParaRPr>
          </a:p>
          <a:p>
            <a:endParaRPr lang="uk" dirty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Інтернет можна використовувати для перегляду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веб-сайтів</a:t>
            </a:r>
            <a:r>
              <a:rPr lang="uk" dirty="0">
                <a:latin typeface="Calibri" pitchFamily="34" charset="0"/>
              </a:rPr>
              <a:t>, </a:t>
            </a:r>
            <a:r>
              <a:rPr lang="uk" dirty="0" smtClean="0">
                <a:latin typeface="Calibri" pitchFamily="34" charset="0"/>
              </a:rPr>
              <a:t>надсилання </a:t>
            </a:r>
            <a:r>
              <a:rPr lang="uk" dirty="0">
                <a:latin typeface="Calibri" pitchFamily="34" charset="0"/>
              </a:rPr>
              <a:t>електронної пошти, читання блогів, спілкування через </a:t>
            </a:r>
            <a:r>
              <a:rPr lang="uk" dirty="0" smtClean="0">
                <a:latin typeface="Calibri" pitchFamily="34" charset="0"/>
              </a:rPr>
              <a:t>соціальні медіа, </a:t>
            </a:r>
          </a:p>
          <a:p>
            <a:r>
              <a:rPr lang="uk" dirty="0" smtClean="0">
                <a:latin typeface="Calibri" pitchFamily="34" charset="0"/>
              </a:rPr>
              <a:t>для відеоігор. </a:t>
            </a:r>
          </a:p>
          <a:p>
            <a:r>
              <a:rPr lang="uk" dirty="0" smtClean="0">
                <a:latin typeface="Calibri" pitchFamily="34" charset="0"/>
              </a:rPr>
              <a:t>Інтернет </a:t>
            </a:r>
            <a:r>
              <a:rPr lang="uk" dirty="0">
                <a:latin typeface="Calibri" pitchFamily="34" charset="0"/>
              </a:rPr>
              <a:t>поєднує </a:t>
            </a:r>
            <a:r>
              <a:rPr lang="uk" dirty="0" smtClean="0">
                <a:latin typeface="Calibri" pitchFamily="34" charset="0"/>
              </a:rPr>
              <a:t>у собі </a:t>
            </a:r>
            <a:r>
              <a:rPr lang="uk" dirty="0">
                <a:latin typeface="Calibri" pitchFamily="34" charset="0"/>
              </a:rPr>
              <a:t>інші форми медіа,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як-от книжки</a:t>
            </a:r>
            <a:r>
              <a:rPr lang="uk" dirty="0">
                <a:latin typeface="Calibri" pitchFamily="34" charset="0"/>
              </a:rPr>
              <a:t>, газети, </a:t>
            </a:r>
            <a:r>
              <a:rPr lang="uk" dirty="0" smtClean="0">
                <a:latin typeface="Calibri" pitchFamily="34" charset="0"/>
              </a:rPr>
              <a:t>телевізійні </a:t>
            </a:r>
            <a:r>
              <a:rPr lang="uk" dirty="0">
                <a:latin typeface="Calibri" pitchFamily="34" charset="0"/>
              </a:rPr>
              <a:t>програми </a:t>
            </a:r>
            <a:r>
              <a:rPr lang="uk" dirty="0" smtClean="0">
                <a:latin typeface="Calibri" pitchFamily="34" charset="0"/>
              </a:rPr>
              <a:t>і </a:t>
            </a:r>
            <a:r>
              <a:rPr lang="uk" dirty="0">
                <a:latin typeface="Calibri" pitchFamily="34" charset="0"/>
              </a:rPr>
              <a:t>телефон.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382" y="1419622"/>
            <a:ext cx="2791858" cy="164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82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890181" y="-1412268"/>
            <a:ext cx="78618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навести приклади різних </a:t>
            </a:r>
            <a:endParaRPr lang="uk-UA" dirty="0" smtClean="0"/>
          </a:p>
          <a:p>
            <a:pPr lvl="0"/>
            <a:r>
              <a:rPr lang="uk-UA" dirty="0" smtClean="0"/>
              <a:t>видів </a:t>
            </a:r>
            <a:r>
              <a:rPr lang="uk-UA" dirty="0"/>
              <a:t>медіа.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3173" y="1671822"/>
            <a:ext cx="4335058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для чого потрібні </a:t>
            </a:r>
            <a:endParaRPr lang="uk-UA" dirty="0" smtClean="0"/>
          </a:p>
          <a:p>
            <a:pPr lvl="0"/>
            <a:r>
              <a:rPr lang="uk-UA" dirty="0" smtClean="0"/>
              <a:t>медіа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73577" y="2616138"/>
            <a:ext cx="392217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фіксувати результати </a:t>
            </a:r>
            <a:endParaRPr lang="uk-UA" dirty="0" smtClean="0"/>
          </a:p>
          <a:p>
            <a:pPr lvl="0"/>
            <a:r>
              <a:rPr lang="uk-UA" dirty="0" smtClean="0"/>
              <a:t>дослідження </a:t>
            </a:r>
            <a:r>
              <a:rPr lang="uk-UA" dirty="0"/>
              <a:t>в таблиці.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67177" y="3680711"/>
            <a:ext cx="363219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оцінювати свій внесок у роботу групи.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228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Що </a:t>
            </a:r>
            <a:r>
              <a:rPr lang="uk-UA" sz="2400" b="1" dirty="0" smtClean="0"/>
              <a:t>таке медіа</a:t>
            </a:r>
            <a:r>
              <a:rPr lang="uk-UA" sz="2400" b="1" dirty="0" smtClean="0"/>
              <a:t>? </a:t>
            </a:r>
          </a:p>
          <a:p>
            <a:r>
              <a:rPr lang="uk-UA" sz="2400" b="1" dirty="0" smtClean="0"/>
              <a:t>Які бувають медіа?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87261" y="2732879"/>
            <a:ext cx="3228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Презентуємо </a:t>
            </a:r>
          </a:p>
          <a:p>
            <a:r>
              <a:rPr lang="uk-UA" sz="2400" b="1" dirty="0" smtClean="0"/>
              <a:t>результати </a:t>
            </a:r>
          </a:p>
          <a:p>
            <a:r>
              <a:rPr lang="uk-UA" sz="2400" b="1" dirty="0" smtClean="0"/>
              <a:t>дослідження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23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Оцінюємо свій </a:t>
            </a:r>
          </a:p>
          <a:p>
            <a:r>
              <a:rPr lang="uk-UA" sz="2400" b="1" dirty="0" smtClean="0"/>
              <a:t>внесок у роботу </a:t>
            </a:r>
          </a:p>
          <a:p>
            <a:r>
              <a:rPr lang="uk-UA" sz="2400" b="1" dirty="0" smtClean="0"/>
              <a:t>групи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02120" y="802565"/>
            <a:ext cx="3118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Досліджуємо медіа в групі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pPr lvl="0"/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Що таке медіа (засоби масової інформації)?</a:t>
            </a:r>
            <a:endParaRPr lang="en-US" altLang="ko-KR" sz="2800" b="1" dirty="0">
              <a:solidFill>
                <a:srgbClr val="EC77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9582"/>
            <a:ext cx="540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uk" dirty="0" smtClean="0">
              <a:latin typeface="Calibri" pitchFamily="34" charset="0"/>
            </a:endParaRPr>
          </a:p>
          <a:p>
            <a:r>
              <a:rPr lang="uk" b="1" dirty="0" smtClean="0">
                <a:latin typeface="Calibri" pitchFamily="34" charset="0"/>
              </a:rPr>
              <a:t>Медіа</a:t>
            </a:r>
            <a:r>
              <a:rPr lang="uk" dirty="0" smtClean="0">
                <a:latin typeface="Calibri" pitchFamily="34" charset="0"/>
              </a:rPr>
              <a:t> - </a:t>
            </a:r>
            <a:r>
              <a:rPr lang="uk" dirty="0">
                <a:latin typeface="Calibri" pitchFamily="34" charset="0"/>
              </a:rPr>
              <a:t>це будь-яка форма комунікації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(</a:t>
            </a:r>
            <a:r>
              <a:rPr lang="uk" dirty="0">
                <a:latin typeface="Calibri" pitchFamily="34" charset="0"/>
              </a:rPr>
              <a:t>спілкування) – письмова, радіо-, </a:t>
            </a:r>
            <a:r>
              <a:rPr lang="uk" dirty="0" smtClean="0">
                <a:latin typeface="Calibri" pitchFamily="34" charset="0"/>
              </a:rPr>
              <a:t>телевізійна </a:t>
            </a:r>
          </a:p>
          <a:p>
            <a:r>
              <a:rPr lang="uk" dirty="0" smtClean="0">
                <a:latin typeface="Calibri" pitchFamily="34" charset="0"/>
              </a:rPr>
              <a:t>чи навіть розмовна</a:t>
            </a:r>
            <a:r>
              <a:rPr lang="uk" dirty="0">
                <a:latin typeface="Calibri" pitchFamily="34" charset="0"/>
              </a:rPr>
              <a:t>, – яка охоплює велику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аудиторію</a:t>
            </a:r>
            <a:r>
              <a:rPr lang="uk" dirty="0">
                <a:latin typeface="Calibri" pitchFamily="34" charset="0"/>
              </a:rPr>
              <a:t>. </a:t>
            </a:r>
            <a:endParaRPr lang="uk" dirty="0" smtClean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uk" b="1" dirty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b="1" dirty="0" smtClean="0">
                <a:latin typeface="Calibri" pitchFamily="34" charset="0"/>
              </a:rPr>
              <a:t>Мета </a:t>
            </a:r>
            <a:r>
              <a:rPr lang="uk" b="1" dirty="0">
                <a:latin typeface="Calibri" pitchFamily="34" charset="0"/>
              </a:rPr>
              <a:t>медіа </a:t>
            </a:r>
            <a:r>
              <a:rPr lang="uk" dirty="0">
                <a:latin typeface="Calibri" pitchFamily="34" charset="0"/>
              </a:rPr>
              <a:t>- повідомляти інформацію </a:t>
            </a:r>
          </a:p>
          <a:p>
            <a:r>
              <a:rPr lang="uk" dirty="0">
                <a:latin typeface="Calibri" pitchFamily="34" charset="0"/>
              </a:rPr>
              <a:t>чи нести повідомлення </a:t>
            </a:r>
            <a:r>
              <a:rPr lang="uk" b="1" dirty="0">
                <a:latin typeface="Calibri" pitchFamily="34" charset="0"/>
              </a:rPr>
              <a:t>багатьом людям </a:t>
            </a:r>
          </a:p>
          <a:p>
            <a:r>
              <a:rPr lang="uk" b="1" dirty="0">
                <a:latin typeface="Calibri" pitchFamily="34" charset="0"/>
              </a:rPr>
              <a:t>одночасно</a:t>
            </a:r>
            <a:r>
              <a:rPr lang="uk" dirty="0">
                <a:latin typeface="Calibri" pitchFamily="34" charset="0"/>
              </a:rPr>
              <a:t>. </a:t>
            </a:r>
          </a:p>
          <a:p>
            <a:endParaRPr lang="uk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8783" y="1347614"/>
            <a:ext cx="396866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26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pPr lvl="0"/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Де є медіа?</a:t>
            </a:r>
            <a:endParaRPr lang="en-US" altLang="ko-KR" sz="2800" b="1" dirty="0">
              <a:solidFill>
                <a:srgbClr val="EC771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052" y="915566"/>
            <a:ext cx="78493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Медіа – скрізь навколо нас. </a:t>
            </a:r>
            <a:r>
              <a:rPr lang="uk" dirty="0" smtClean="0">
                <a:latin typeface="Calibri" pitchFamily="34" charset="0"/>
              </a:rPr>
              <a:t>Щодня </a:t>
            </a:r>
            <a:r>
              <a:rPr lang="uk" dirty="0">
                <a:latin typeface="Calibri" pitchFamily="34" charset="0"/>
              </a:rPr>
              <a:t>ми бачимо і чуємо </a:t>
            </a:r>
            <a:endParaRPr lang="uk" dirty="0" smtClean="0">
              <a:latin typeface="Calibri" pitchFamily="34" charset="0"/>
            </a:endParaRPr>
          </a:p>
          <a:p>
            <a:r>
              <a:rPr lang="uk" b="1" dirty="0" smtClean="0">
                <a:latin typeface="Calibri" pitchFamily="34" charset="0"/>
              </a:rPr>
              <a:t>інформацію </a:t>
            </a:r>
            <a:r>
              <a:rPr lang="uk" dirty="0">
                <a:latin typeface="Calibri" pitchFamily="34" charset="0"/>
              </a:rPr>
              <a:t>медіа.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Ми отримуємо інформацію з </a:t>
            </a:r>
            <a:r>
              <a:rPr lang="uk" dirty="0" smtClean="0">
                <a:latin typeface="Calibri" pitchFamily="34" charset="0"/>
              </a:rPr>
              <a:t>газет, телебачення та </a:t>
            </a:r>
            <a:r>
              <a:rPr lang="uk" dirty="0">
                <a:latin typeface="Calibri" pitchFamily="34" charset="0"/>
              </a:rPr>
              <a:t>радіо.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Однак </a:t>
            </a:r>
            <a:r>
              <a:rPr lang="uk" dirty="0">
                <a:latin typeface="Calibri" pitchFamily="34" charset="0"/>
              </a:rPr>
              <a:t>ми також отримуємо інформацію </a:t>
            </a:r>
            <a:r>
              <a:rPr lang="uk" dirty="0" smtClean="0">
                <a:latin typeface="Calibri" pitchFamily="34" charset="0"/>
              </a:rPr>
              <a:t>з </a:t>
            </a:r>
            <a:r>
              <a:rPr lang="uk" dirty="0">
                <a:latin typeface="Calibri" pitchFamily="34" charset="0"/>
              </a:rPr>
              <a:t>текстових повідомлень, логотипів одягу, додатків </a:t>
            </a:r>
            <a:r>
              <a:rPr lang="uk" dirty="0" smtClean="0">
                <a:latin typeface="Calibri" pitchFamily="34" charset="0"/>
              </a:rPr>
              <a:t>у </a:t>
            </a:r>
            <a:r>
              <a:rPr lang="uk" dirty="0">
                <a:latin typeface="Calibri" pitchFamily="34" charset="0"/>
              </a:rPr>
              <a:t>смартфонах і навіть з </a:t>
            </a:r>
            <a:r>
              <a:rPr lang="uk" dirty="0" smtClean="0">
                <a:latin typeface="Calibri" pitchFamily="34" charset="0"/>
              </a:rPr>
              <a:t>упаковання </a:t>
            </a:r>
            <a:r>
              <a:rPr lang="uk" dirty="0">
                <a:latin typeface="Calibri" pitchFamily="34" charset="0"/>
              </a:rPr>
              <a:t>продуктів харчування!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2392894"/>
            <a:ext cx="2536021" cy="196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0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267494"/>
            <a:ext cx="7953335" cy="288032"/>
          </a:xfrm>
        </p:spPr>
        <p:txBody>
          <a:bodyPr/>
          <a:lstStyle/>
          <a:p>
            <a:pPr lvl="0"/>
            <a:r>
              <a:rPr lang="uk-UA" altLang="ko-KR" sz="2000" b="1" dirty="0" smtClean="0">
                <a:solidFill>
                  <a:srgbClr val="EC771B"/>
                </a:solidFill>
              </a:rPr>
              <a:t>Як медіа передають нам повідомлення?</a:t>
            </a:r>
            <a:endParaRPr lang="en-US" altLang="ko-KR" sz="2000" b="1" dirty="0">
              <a:solidFill>
                <a:srgbClr val="EC771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915566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" dirty="0">
                <a:latin typeface="Calibri" pitchFamily="34" charset="0"/>
              </a:rPr>
              <a:t>Медіа передають нам повідомлення різними способами.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Ми </a:t>
            </a:r>
            <a:r>
              <a:rPr lang="uk" dirty="0">
                <a:latin typeface="Calibri" pitchFamily="34" charset="0"/>
              </a:rPr>
              <a:t>можемо </a:t>
            </a:r>
            <a:r>
              <a:rPr lang="uk" b="1" dirty="0">
                <a:latin typeface="Calibri" pitchFamily="34" charset="0"/>
              </a:rPr>
              <a:t>чути</a:t>
            </a:r>
            <a:r>
              <a:rPr lang="uk" dirty="0">
                <a:latin typeface="Calibri" pitchFamily="34" charset="0"/>
              </a:rPr>
              <a:t> медіа по радіо, </a:t>
            </a:r>
            <a:endParaRPr lang="uk" dirty="0" smtClean="0">
              <a:latin typeface="Calibri" pitchFamily="34" charset="0"/>
            </a:endParaRPr>
          </a:p>
          <a:p>
            <a:r>
              <a:rPr lang="uk" b="1" dirty="0" smtClean="0">
                <a:latin typeface="Calibri" pitchFamily="34" charset="0"/>
              </a:rPr>
              <a:t>переглядати</a:t>
            </a:r>
            <a:r>
              <a:rPr lang="uk" dirty="0" smtClean="0">
                <a:latin typeface="Calibri" pitchFamily="34" charset="0"/>
              </a:rPr>
              <a:t> </a:t>
            </a:r>
            <a:r>
              <a:rPr lang="uk" dirty="0">
                <a:latin typeface="Calibri" pitchFamily="34" charset="0"/>
              </a:rPr>
              <a:t>медіа </a:t>
            </a:r>
            <a:r>
              <a:rPr lang="uk" dirty="0" smtClean="0">
                <a:latin typeface="Calibri" pitchFamily="34" charset="0"/>
              </a:rPr>
              <a:t>на </a:t>
            </a:r>
            <a:r>
              <a:rPr lang="uk" dirty="0">
                <a:latin typeface="Calibri" pitchFamily="34" charset="0"/>
              </a:rPr>
              <a:t>плакатах і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вивісках</a:t>
            </a:r>
            <a:r>
              <a:rPr lang="uk" dirty="0">
                <a:latin typeface="Calibri" pitchFamily="34" charset="0"/>
              </a:rPr>
              <a:t>, а також </a:t>
            </a:r>
            <a:r>
              <a:rPr lang="uk" b="1" dirty="0" smtClean="0">
                <a:latin typeface="Calibri" pitchFamily="34" charset="0"/>
              </a:rPr>
              <a:t>спілкуватися </a:t>
            </a:r>
            <a:r>
              <a:rPr lang="ru-RU" dirty="0" smtClean="0">
                <a:latin typeface="Calibri" pitchFamily="34" charset="0"/>
              </a:rPr>
              <a:t>з</a:t>
            </a:r>
            <a:r>
              <a:rPr lang="uk" dirty="0" smtClean="0">
                <a:latin typeface="Calibri" pitchFamily="34" charset="0"/>
              </a:rPr>
              <a:t>а допомогою комп’ютерів </a:t>
            </a:r>
            <a:r>
              <a:rPr lang="uk" dirty="0">
                <a:latin typeface="Calibri" pitchFamily="34" charset="0"/>
              </a:rPr>
              <a:t>і </a:t>
            </a:r>
            <a:r>
              <a:rPr lang="uk" dirty="0" smtClean="0">
                <a:latin typeface="Calibri" pitchFamily="34" charset="0"/>
              </a:rPr>
              <a:t>смартфонів!</a:t>
            </a:r>
            <a:endParaRPr lang="uk" dirty="0"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569436"/>
            <a:ext cx="3183260" cy="30634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76256" y="2571750"/>
            <a:ext cx="12390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2571750"/>
            <a:ext cx="1239044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медіа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160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Друковані медіа</a:t>
            </a:r>
            <a:endParaRPr lang="ko-KR" altLang="en-US" sz="2800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873854"/>
            <a:ext cx="3600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" dirty="0">
                <a:latin typeface="Calibri" pitchFamily="34" charset="0"/>
              </a:rPr>
              <a:t>Друковані медіа – це найдавніша форма медіа. Багато ваших батьків виросли в оточенні друкованих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медіа</a:t>
            </a:r>
            <a:r>
              <a:rPr lang="uk" dirty="0">
                <a:latin typeface="Calibri" pitchFamily="34" charset="0"/>
              </a:rPr>
              <a:t>. </a:t>
            </a:r>
            <a:endParaRPr lang="uk" dirty="0" smtClean="0">
              <a:latin typeface="Calibri" pitchFamily="34" charset="0"/>
            </a:endParaRPr>
          </a:p>
          <a:p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Сьогодні </a:t>
            </a:r>
            <a:r>
              <a:rPr lang="uk" dirty="0">
                <a:latin typeface="Calibri" pitchFamily="34" charset="0"/>
              </a:rPr>
              <a:t>доступ до численних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друкованих засобів </a:t>
            </a:r>
            <a:r>
              <a:rPr lang="uk" dirty="0">
                <a:latin typeface="Calibri" pitchFamily="34" charset="0"/>
              </a:rPr>
              <a:t>масової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інформації </a:t>
            </a:r>
            <a:r>
              <a:rPr lang="uk" dirty="0">
                <a:latin typeface="Calibri" pitchFamily="34" charset="0"/>
              </a:rPr>
              <a:t>можна отримати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за </a:t>
            </a:r>
            <a:r>
              <a:rPr lang="uk" dirty="0">
                <a:latin typeface="Calibri" pitchFamily="34" charset="0"/>
              </a:rPr>
              <a:t>допомогою комп'ютерів,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планшетів </a:t>
            </a:r>
            <a:r>
              <a:rPr lang="uk" dirty="0">
                <a:latin typeface="Calibri" pitchFamily="34" charset="0"/>
              </a:rPr>
              <a:t>або смартфонів.</a:t>
            </a:r>
            <a:endParaRPr lang="uk" dirty="0">
              <a:latin typeface="Calibri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352" y="850570"/>
            <a:ext cx="1685218" cy="23626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399" y="117945"/>
            <a:ext cx="2189066" cy="29654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60078">
            <a:off x="4520643" y="2490590"/>
            <a:ext cx="1827162" cy="229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Мовленнєві медіа</a:t>
            </a:r>
            <a:endParaRPr lang="ko-KR" altLang="en-US" sz="2800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378" y="873854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Мовленнєві медіа – це ті, які ми дивимося або слухаємо.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Протягом </a:t>
            </a:r>
            <a:r>
              <a:rPr lang="uk" dirty="0">
                <a:latin typeface="Calibri" pitchFamily="34" charset="0"/>
              </a:rPr>
              <a:t>доволі тривалого часу двома найпопулярнішими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формами </a:t>
            </a:r>
            <a:r>
              <a:rPr lang="uk" dirty="0">
                <a:latin typeface="Calibri" pitchFamily="34" charset="0"/>
              </a:rPr>
              <a:t>мовленнєвих медіа були </a:t>
            </a:r>
            <a:r>
              <a:rPr lang="uk" b="1" dirty="0">
                <a:latin typeface="Calibri" pitchFamily="34" charset="0"/>
              </a:rPr>
              <a:t>телебачення і радіо</a:t>
            </a:r>
            <a:r>
              <a:rPr lang="uk" dirty="0">
                <a:latin typeface="Calibri" pitchFamily="34" charset="0"/>
              </a:rPr>
              <a:t>. </a:t>
            </a:r>
            <a:endParaRPr lang="uk" dirty="0" smtClean="0">
              <a:latin typeface="Calibri" pitchFamily="34" charset="0"/>
            </a:endParaRPr>
          </a:p>
          <a:p>
            <a:endParaRPr lang="uk" dirty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Колись телевізійні програми можна було дивитися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тільки під </a:t>
            </a:r>
            <a:r>
              <a:rPr lang="uk" dirty="0">
                <a:latin typeface="Calibri" pitchFamily="34" charset="0"/>
              </a:rPr>
              <a:t>час їх трансляції (</a:t>
            </a:r>
            <a:r>
              <a:rPr lang="uk" dirty="0" smtClean="0">
                <a:latin typeface="Calibri" pitchFamily="34" charset="0"/>
              </a:rPr>
              <a:t>наживо).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 smtClean="0">
                <a:latin typeface="Calibri" pitchFamily="34" charset="0"/>
              </a:rPr>
              <a:t>Музику відтворювали за допомогою </a:t>
            </a:r>
            <a:r>
              <a:rPr lang="uk" dirty="0">
                <a:latin typeface="Calibri" pitchFamily="34" charset="0"/>
              </a:rPr>
              <a:t>великих </a:t>
            </a:r>
            <a:r>
              <a:rPr lang="uk" dirty="0" smtClean="0">
                <a:latin typeface="Calibri" pitchFamily="34" charset="0"/>
              </a:rPr>
              <a:t>вінілових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 smtClean="0">
                <a:latin typeface="Calibri" pitchFamily="34" charset="0"/>
              </a:rPr>
              <a:t>платівок, на бобінних і касетних магнітофонах.</a:t>
            </a:r>
            <a:endParaRPr lang="uk" dirty="0">
              <a:latin typeface="Calibri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369" y="2371697"/>
            <a:ext cx="2544085" cy="16209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9500" y="3348868"/>
            <a:ext cx="2750815" cy="15781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686" y="3182178"/>
            <a:ext cx="2856130" cy="19115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160" y="167601"/>
            <a:ext cx="2232294" cy="204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62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Цифрові медіа</a:t>
            </a:r>
            <a:endParaRPr lang="ko-KR" altLang="en-US" sz="2800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398216"/>
            <a:ext cx="3024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Доступ до медіа також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можна </a:t>
            </a:r>
            <a:r>
              <a:rPr lang="uk" dirty="0">
                <a:latin typeface="Calibri" pitchFamily="34" charset="0"/>
              </a:rPr>
              <a:t>отримати через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електронні </a:t>
            </a:r>
            <a:r>
              <a:rPr lang="uk" dirty="0">
                <a:latin typeface="Calibri" pitchFamily="34" charset="0"/>
              </a:rPr>
              <a:t>пристрої,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як-от </a:t>
            </a:r>
            <a:r>
              <a:rPr lang="uk" dirty="0">
                <a:latin typeface="Calibri" pitchFamily="34" charset="0"/>
              </a:rPr>
              <a:t>комп’ютери, планшети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та </a:t>
            </a:r>
            <a:r>
              <a:rPr lang="uk" dirty="0">
                <a:latin typeface="Calibri" pitchFamily="34" charset="0"/>
              </a:rPr>
              <a:t>смартфони. </a:t>
            </a:r>
            <a:endParaRPr lang="uk" dirty="0" smtClean="0">
              <a:latin typeface="Calibri" pitchFamily="34" charset="0"/>
            </a:endParaRPr>
          </a:p>
          <a:p>
            <a:endParaRPr lang="uk" dirty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Відеоігри - </a:t>
            </a:r>
            <a:r>
              <a:rPr lang="uk" dirty="0" smtClean="0">
                <a:latin typeface="Calibri" pitchFamily="34" charset="0"/>
              </a:rPr>
              <a:t>теж </a:t>
            </a:r>
            <a:r>
              <a:rPr lang="uk" dirty="0">
                <a:latin typeface="Calibri" pitchFamily="34" charset="0"/>
              </a:rPr>
              <a:t>вид </a:t>
            </a:r>
            <a:r>
              <a:rPr lang="uk" dirty="0" smtClean="0">
                <a:latin typeface="Calibri" pitchFamily="34" charset="0"/>
              </a:rPr>
              <a:t>медіа</a:t>
            </a:r>
            <a:r>
              <a:rPr lang="uk" dirty="0">
                <a:latin typeface="Calibri" pitchFamily="34" charset="0"/>
              </a:rPr>
              <a:t>.</a:t>
            </a:r>
            <a:endParaRPr lang="uk" dirty="0">
              <a:latin typeface="Calibri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771550"/>
            <a:ext cx="3329593" cy="328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8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33703" y="225782"/>
            <a:ext cx="9144000" cy="648072"/>
          </a:xfrm>
        </p:spPr>
        <p:txBody>
          <a:bodyPr/>
          <a:lstStyle/>
          <a:p>
            <a:r>
              <a:rPr lang="uk" sz="2800" b="1" dirty="0">
                <a:solidFill>
                  <a:srgbClr val="EC771B"/>
                </a:solidFill>
                <a:latin typeface="Calibri" pitchFamily="34" charset="0"/>
              </a:rPr>
              <a:t>Зображальні медіа</a:t>
            </a:r>
            <a:endParaRPr lang="ko-KR" altLang="en-US" sz="2800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953" y="867613"/>
            <a:ext cx="5886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 smtClean="0">
                <a:latin typeface="Calibri" pitchFamily="34" charset="0"/>
              </a:rPr>
              <a:t>Зображальні </a:t>
            </a:r>
            <a:r>
              <a:rPr lang="uk" dirty="0">
                <a:latin typeface="Calibri" pitchFamily="34" charset="0"/>
              </a:rPr>
              <a:t>медіа – це </a:t>
            </a:r>
            <a:r>
              <a:rPr lang="uk" dirty="0" smtClean="0">
                <a:latin typeface="Calibri" pitchFamily="34" charset="0"/>
              </a:rPr>
              <a:t>вивіски </a:t>
            </a:r>
            <a:r>
              <a:rPr lang="uk" dirty="0">
                <a:latin typeface="Calibri" pitchFamily="34" charset="0"/>
              </a:rPr>
              <a:t>у магазинах, рекламні плакати, рекламні щити, лайт-бокси. </a:t>
            </a:r>
            <a:endParaRPr lang="uk" dirty="0" smtClean="0">
              <a:latin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 smtClean="0">
                <a:latin typeface="Calibri" pitchFamily="34" charset="0"/>
              </a:rPr>
              <a:t>Усе </a:t>
            </a:r>
            <a:r>
              <a:rPr lang="uk" dirty="0">
                <a:latin typeface="Calibri" pitchFamily="34" charset="0"/>
              </a:rPr>
              <a:t>це – форми медіа, оскільки вони передають нам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різні </a:t>
            </a:r>
            <a:r>
              <a:rPr lang="uk" dirty="0">
                <a:latin typeface="Calibri" pitchFamily="34" charset="0"/>
              </a:rPr>
              <a:t>повідомлення.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" dirty="0">
                <a:latin typeface="Calibri" pitchFamily="34" charset="0"/>
              </a:rPr>
              <a:t>Знаки, логотипи та рекламні щити також можуть </a:t>
            </a:r>
            <a:endParaRPr lang="uk" dirty="0" smtClean="0">
              <a:latin typeface="Calibri" pitchFamily="34" charset="0"/>
            </a:endParaRPr>
          </a:p>
          <a:p>
            <a:r>
              <a:rPr lang="uk" dirty="0" smtClean="0">
                <a:latin typeface="Calibri" pitchFamily="34" charset="0"/>
              </a:rPr>
              <a:t>розглядатися </a:t>
            </a:r>
            <a:r>
              <a:rPr lang="uk" dirty="0">
                <a:latin typeface="Calibri" pitchFamily="34" charset="0"/>
              </a:rPr>
              <a:t>як види друкованих медіа.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9176" y="339502"/>
            <a:ext cx="1572556" cy="18827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621939"/>
            <a:ext cx="3568478" cy="22500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297" y="2313462"/>
            <a:ext cx="2701626" cy="2558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9098" y="2645897"/>
            <a:ext cx="1234536" cy="174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3844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452</Words>
  <Application>Microsoft Office PowerPoint</Application>
  <PresentationFormat>Экран (16:9)</PresentationFormat>
  <Paragraphs>96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Malgun Gothic</vt:lpstr>
      <vt:lpstr>Arial</vt:lpstr>
      <vt:lpstr>Arial Black</vt:lpstr>
      <vt:lpstr>Arial Unicode MS</vt:lpstr>
      <vt:lpstr>Calibri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126</cp:revision>
  <dcterms:created xsi:type="dcterms:W3CDTF">2016-12-05T23:26:54Z</dcterms:created>
  <dcterms:modified xsi:type="dcterms:W3CDTF">2020-10-10T20:35:56Z</dcterms:modified>
</cp:coreProperties>
</file>