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3"/>
  </p:notesMasterIdLst>
  <p:handoutMasterIdLst>
    <p:handoutMasterId r:id="rId14"/>
  </p:handoutMasterIdLst>
  <p:sldIdLst>
    <p:sldId id="299" r:id="rId4"/>
    <p:sldId id="300" r:id="rId5"/>
    <p:sldId id="306" r:id="rId6"/>
    <p:sldId id="313" r:id="rId7"/>
    <p:sldId id="303" r:id="rId8"/>
    <p:sldId id="307" r:id="rId9"/>
    <p:sldId id="308" r:id="rId10"/>
    <p:sldId id="309" r:id="rId11"/>
    <p:sldId id="292" r:id="rId12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2021-01-07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2021-01-07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Хто такі тварини?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26817" y="936834"/>
            <a:ext cx="36170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Знайомимося з темою м</a:t>
            </a:r>
            <a:r>
              <a:rPr lang="uk-UA" sz="2400" b="1" dirty="0"/>
              <a:t>і</a:t>
            </a:r>
            <a:r>
              <a:rPr lang="uk-UA" sz="2400" b="1" dirty="0" smtClean="0"/>
              <a:t>сяця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87147" y="2733275"/>
            <a:ext cx="2968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ko-KR" sz="2400" b="1" dirty="0" smtClean="0"/>
              <a:t>Працюємо з блок-схемою</a:t>
            </a:r>
            <a:endParaRPr lang="ko-KR" altLang="en-US" sz="2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561707" y="2548608"/>
            <a:ext cx="33056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Порівнюємо і </a:t>
            </a:r>
          </a:p>
          <a:p>
            <a:r>
              <a:rPr lang="uk-UA" sz="2400" b="1" dirty="0" smtClean="0"/>
              <a:t>розподіляємо </a:t>
            </a:r>
          </a:p>
          <a:p>
            <a:r>
              <a:rPr lang="uk-UA" sz="2400" b="1" dirty="0" smtClean="0"/>
              <a:t>по групах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724128" y="840774"/>
            <a:ext cx="37799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Описуємо тварин: </a:t>
            </a:r>
          </a:p>
          <a:p>
            <a:r>
              <a:rPr lang="uk-UA" sz="2400" b="1" dirty="0" smtClean="0"/>
              <a:t>виділяємо істотні </a:t>
            </a:r>
          </a:p>
          <a:p>
            <a:r>
              <a:rPr lang="uk-UA" sz="2400" b="1" dirty="0" smtClean="0"/>
              <a:t>ознаки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81632"/>
            <a:ext cx="9144000" cy="576064"/>
          </a:xfrm>
        </p:spPr>
        <p:txBody>
          <a:bodyPr/>
          <a:lstStyle/>
          <a:p>
            <a:r>
              <a:rPr lang="uk-UA" altLang="ko-KR" dirty="0" smtClean="0"/>
              <a:t>Знайомимося з темою місяця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23728" y="3651870"/>
            <a:ext cx="3960440" cy="72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808083"/>
            <a:ext cx="7848872" cy="383456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55576" y="3651870"/>
            <a:ext cx="5400600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198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483518"/>
            <a:ext cx="5493506" cy="492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EC771B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ПЛАН РОЗПОВІДІ ПРО ТВАРИНУ</a:t>
            </a:r>
            <a:endParaRPr lang="ru-RU" sz="2400" dirty="0">
              <a:solidFill>
                <a:srgbClr val="EC77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91680" y="1272164"/>
            <a:ext cx="5166320" cy="2917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Назва тварини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Де живе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Дика чи свійська </a:t>
            </a:r>
            <a:endParaRPr lang="ru-RU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>
                <a:ea typeface="Times New Roman" panose="02020603050405020304" pitchFamily="18" charset="0"/>
                <a:cs typeface="Times New Roman" panose="02020603050405020304" pitchFamily="18" charset="0"/>
              </a:rPr>
              <a:t>З яких частин складається тіло </a:t>
            </a:r>
            <a:endParaRPr lang="ru-RU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>
                <a:ea typeface="Times New Roman" panose="02020603050405020304" pitchFamily="18" charset="0"/>
                <a:cs typeface="Times New Roman" panose="02020603050405020304" pitchFamily="18" charset="0"/>
              </a:rPr>
              <a:t>Чим вкрите тіло </a:t>
            </a:r>
            <a:endParaRPr lang="ru-RU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>
                <a:ea typeface="Times New Roman" panose="02020603050405020304" pitchFamily="18" charset="0"/>
                <a:cs typeface="Times New Roman" panose="02020603050405020304" pitchFamily="18" charset="0"/>
              </a:rPr>
              <a:t>Як переміщується  </a:t>
            </a:r>
            <a:endParaRPr lang="ru-RU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Хребетна / безхребетна</a:t>
            </a:r>
            <a:endParaRPr lang="ru-RU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Теплокровна / холоднокровна </a:t>
            </a:r>
            <a:endParaRPr lang="ru-RU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uk-UA" dirty="0" smtClean="0">
                <a:ea typeface="Times New Roman" panose="02020603050405020304" pitchFamily="18" charset="0"/>
              </a:rPr>
              <a:t>Рослиноїдна / м’ясоїдна (</a:t>
            </a:r>
            <a:r>
              <a:rPr lang="uk-UA" dirty="0">
                <a:ea typeface="Times New Roman" panose="02020603050405020304" pitchFamily="18" charset="0"/>
              </a:rPr>
              <a:t>хижак</a:t>
            </a:r>
            <a:r>
              <a:rPr lang="uk-UA" dirty="0" smtClean="0">
                <a:ea typeface="Times New Roman" panose="02020603050405020304" pitchFamily="18" charset="0"/>
              </a:rPr>
              <a:t>)/ всеїдна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079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11760" y="483518"/>
            <a:ext cx="5493506" cy="492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Хто</a:t>
            </a:r>
            <a:r>
              <a:rPr lang="ru-RU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зайвий</a:t>
            </a:r>
            <a:r>
              <a:rPr lang="ru-RU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347614"/>
            <a:ext cx="2499742" cy="2499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407982"/>
            <a:ext cx="2664296" cy="26642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43808" y="339502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Знайдіть відповідність</a:t>
            </a:r>
            <a:endParaRPr lang="ru-RU" sz="20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19622"/>
            <a:ext cx="2652656" cy="265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022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339502"/>
            <a:ext cx="5472608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000" b="1" dirty="0" smtClean="0">
                <a:solidFill>
                  <a:srgbClr val="EC771B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ВІДГАДАЙТЕ ГРУПУ ТВАРИН ЗА ОПИСОМ</a:t>
            </a:r>
            <a:endParaRPr lang="ru-RU" sz="2000" dirty="0">
              <a:solidFill>
                <a:srgbClr val="EC77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8435667"/>
              </p:ext>
            </p:extLst>
          </p:nvPr>
        </p:nvGraphicFramePr>
        <p:xfrm>
          <a:off x="2132273" y="1059582"/>
          <a:ext cx="4807446" cy="277712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07446">
                  <a:extLst>
                    <a:ext uri="{9D8B030D-6E8A-4147-A177-3AD203B41FA5}">
                      <a16:colId xmlns:a16="http://schemas.microsoft.com/office/drawing/2014/main" val="591505072"/>
                    </a:ext>
                  </a:extLst>
                </a:gridCol>
              </a:tblGrid>
              <a:tr h="276076">
                <a:tc>
                  <a:txBody>
                    <a:bodyPr/>
                    <a:lstStyle/>
                    <a:p>
                      <a:pPr marL="285750" indent="-285750">
                        <a:lnSpc>
                          <a:spcPts val="1605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uk-UA" sz="1600" b="0" dirty="0">
                          <a:effectLst/>
                        </a:rPr>
                        <a:t>Теплокровні, відкладають яйця </a:t>
                      </a:r>
                      <a:endParaRPr lang="ru-RU" sz="1600" b="0" dirty="0">
                        <a:effectLst/>
                        <a:latin typeface="SchoolBookAC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773484"/>
                  </a:ext>
                </a:extLst>
              </a:tr>
              <a:tr h="317853">
                <a:tc>
                  <a:txBody>
                    <a:bodyPr/>
                    <a:lstStyle/>
                    <a:p>
                      <a:pPr marL="285750" indent="-285750">
                        <a:lnSpc>
                          <a:spcPts val="1605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uk-UA" sz="1600" b="0" dirty="0">
                          <a:effectLst/>
                        </a:rPr>
                        <a:t>Вкриті лускою, не мають плав­ників </a:t>
                      </a:r>
                      <a:endParaRPr lang="ru-RU" sz="1600" b="0" dirty="0">
                        <a:effectLst/>
                        <a:latin typeface="SchoolBookAC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3752898"/>
                  </a:ext>
                </a:extLst>
              </a:tr>
              <a:tr h="276076">
                <a:tc>
                  <a:txBody>
                    <a:bodyPr/>
                    <a:lstStyle/>
                    <a:p>
                      <a:pPr marL="285750" indent="-285750">
                        <a:lnSpc>
                          <a:spcPts val="1605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uk-UA" sz="1600" b="0" dirty="0">
                          <a:effectLst/>
                        </a:rPr>
                        <a:t>Живуть і на суходолі, і у воді </a:t>
                      </a:r>
                      <a:endParaRPr lang="ru-RU" sz="1600" b="0" dirty="0">
                        <a:effectLst/>
                        <a:latin typeface="SchoolBookAC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2003885"/>
                  </a:ext>
                </a:extLst>
              </a:tr>
              <a:tr h="317853">
                <a:tc>
                  <a:txBody>
                    <a:bodyPr/>
                    <a:lstStyle/>
                    <a:p>
                      <a:pPr marL="285750" indent="-285750">
                        <a:lnSpc>
                          <a:spcPts val="1605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uk-UA" sz="1600" b="0" dirty="0">
                          <a:effectLst/>
                        </a:rPr>
                        <a:t>Вигодовують своїх дитинчат молоком </a:t>
                      </a:r>
                      <a:endParaRPr lang="ru-RU" sz="1600" b="0" dirty="0">
                        <a:effectLst/>
                        <a:latin typeface="SchoolBookAC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539619"/>
                  </a:ext>
                </a:extLst>
              </a:tr>
              <a:tr h="317853">
                <a:tc>
                  <a:txBody>
                    <a:bodyPr/>
                    <a:lstStyle/>
                    <a:p>
                      <a:pPr marL="285750" indent="-285750">
                        <a:lnSpc>
                          <a:spcPts val="1605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uk-UA" sz="1600" b="0" dirty="0">
                          <a:effectLst/>
                        </a:rPr>
                        <a:t>Мають 6 кінцівок </a:t>
                      </a:r>
                      <a:endParaRPr lang="ru-RU" sz="1600" b="0" dirty="0">
                        <a:effectLst/>
                        <a:latin typeface="SchoolBookAC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707924"/>
                  </a:ext>
                </a:extLst>
              </a:tr>
              <a:tr h="317853">
                <a:tc>
                  <a:txBody>
                    <a:bodyPr/>
                    <a:lstStyle/>
                    <a:p>
                      <a:pPr marL="285750" indent="-285750">
                        <a:lnSpc>
                          <a:spcPts val="1605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uk-UA" sz="1600" b="0" dirty="0">
                          <a:effectLst/>
                        </a:rPr>
                        <a:t>Вкриті лускою і мають плавники </a:t>
                      </a:r>
                      <a:endParaRPr lang="ru-RU" sz="1600" b="0" dirty="0">
                        <a:effectLst/>
                        <a:latin typeface="SchoolBookAC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3386059"/>
                  </a:ext>
                </a:extLst>
              </a:tr>
              <a:tr h="317853">
                <a:tc>
                  <a:txBody>
                    <a:bodyPr/>
                    <a:lstStyle/>
                    <a:p>
                      <a:pPr marL="285750" indent="-285750">
                        <a:lnSpc>
                          <a:spcPts val="1605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uk-UA" sz="1600" b="0" dirty="0">
                          <a:effectLst/>
                        </a:rPr>
                        <a:t>Холоднокровні, відкладають яйця </a:t>
                      </a:r>
                      <a:endParaRPr lang="ru-RU" sz="1600" b="0" dirty="0">
                        <a:effectLst/>
                        <a:latin typeface="SchoolBookAC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8611931"/>
                  </a:ext>
                </a:extLst>
              </a:tr>
              <a:tr h="317853">
                <a:tc>
                  <a:txBody>
                    <a:bodyPr/>
                    <a:lstStyle/>
                    <a:p>
                      <a:pPr marL="285750" indent="-285750">
                        <a:lnSpc>
                          <a:spcPts val="1605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uk-UA" sz="1600" b="0" dirty="0">
                          <a:effectLst/>
                        </a:rPr>
                        <a:t>Мають пір’яний покрив, дві ноги та крила </a:t>
                      </a:r>
                      <a:endParaRPr lang="ru-RU" sz="1600" b="0" dirty="0">
                        <a:effectLst/>
                        <a:latin typeface="SchoolBookAC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1041863"/>
                  </a:ext>
                </a:extLst>
              </a:tr>
              <a:tr h="317853">
                <a:tc>
                  <a:txBody>
                    <a:bodyPr/>
                    <a:lstStyle/>
                    <a:p>
                      <a:pPr marL="285750" indent="-285750">
                        <a:lnSpc>
                          <a:spcPts val="1605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uk-UA" sz="1600" b="0" dirty="0">
                          <a:effectLst/>
                        </a:rPr>
                        <a:t>Вкриті хутром, живородні </a:t>
                      </a:r>
                      <a:endParaRPr lang="ru-RU" sz="1600" b="0" dirty="0">
                        <a:effectLst/>
                        <a:latin typeface="SchoolBookAC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48557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2352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2195345"/>
            <a:ext cx="4572000" cy="4109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646049"/>
              </p:ext>
            </p:extLst>
          </p:nvPr>
        </p:nvGraphicFramePr>
        <p:xfrm>
          <a:off x="1043608" y="1261882"/>
          <a:ext cx="6711707" cy="25564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36745">
                  <a:extLst>
                    <a:ext uri="{9D8B030D-6E8A-4147-A177-3AD203B41FA5}">
                      <a16:colId xmlns:a16="http://schemas.microsoft.com/office/drawing/2014/main" val="480271962"/>
                    </a:ext>
                  </a:extLst>
                </a:gridCol>
                <a:gridCol w="2227751">
                  <a:extLst>
                    <a:ext uri="{9D8B030D-6E8A-4147-A177-3AD203B41FA5}">
                      <a16:colId xmlns:a16="http://schemas.microsoft.com/office/drawing/2014/main" val="2161849454"/>
                    </a:ext>
                  </a:extLst>
                </a:gridCol>
                <a:gridCol w="2247211">
                  <a:extLst>
                    <a:ext uri="{9D8B030D-6E8A-4147-A177-3AD203B41FA5}">
                      <a16:colId xmlns:a16="http://schemas.microsoft.com/office/drawing/2014/main" val="646984072"/>
                    </a:ext>
                  </a:extLst>
                </a:gridCol>
              </a:tblGrid>
              <a:tr h="6839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</a:rPr>
                        <a:t>Відмінне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EC771B"/>
                          </a:solidFill>
                          <a:effectLst/>
                        </a:rPr>
                        <a:t>Горобець</a:t>
                      </a:r>
                      <a:endParaRPr lang="ru-RU" sz="1800" dirty="0">
                        <a:solidFill>
                          <a:srgbClr val="EC771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</a:rPr>
                        <a:t>Спільне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</a:rPr>
                        <a:t>Відмінне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EC771B"/>
                          </a:solidFill>
                          <a:effectLst/>
                        </a:rPr>
                        <a:t>Сонечко</a:t>
                      </a:r>
                      <a:endParaRPr lang="ru-RU" sz="1800" dirty="0">
                        <a:solidFill>
                          <a:srgbClr val="EC771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5296421"/>
                  </a:ext>
                </a:extLst>
              </a:tr>
              <a:tr h="13906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>
                          <a:solidFill>
                            <a:schemeClr val="tx1"/>
                          </a:solidFill>
                          <a:effectLst/>
                        </a:rPr>
                        <a:t>Птах, має дві ноги, тіло вкрите пір’ям, хребетний, </a:t>
                      </a:r>
                      <a:endParaRPr lang="uk-UA" sz="18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smtClean="0">
                          <a:solidFill>
                            <a:schemeClr val="tx1"/>
                          </a:solidFill>
                          <a:effectLst/>
                        </a:rPr>
                        <a:t>теплокровний</a:t>
                      </a:r>
                      <a:r>
                        <a:rPr lang="uk-UA" sz="1800" b="0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endParaRPr lang="uk-UA" sz="18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smtClean="0">
                          <a:solidFill>
                            <a:schemeClr val="tx1"/>
                          </a:solidFill>
                          <a:effectLst/>
                        </a:rPr>
                        <a:t>всеїдний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</a:rPr>
                        <a:t>Тварини, мають </a:t>
                      </a:r>
                      <a:endParaRPr lang="uk-UA" sz="18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chemeClr val="tx1"/>
                          </a:solidFill>
                          <a:effectLst/>
                        </a:rPr>
                        <a:t>крила</a:t>
                      </a: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</a:rPr>
                        <a:t>, літають, дикі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</a:rPr>
                        <a:t>Комаха, має шість ніг, безхребетна, </a:t>
                      </a:r>
                      <a:endParaRPr lang="uk-UA" sz="18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chemeClr val="tx1"/>
                          </a:solidFill>
                          <a:effectLst/>
                        </a:rPr>
                        <a:t>має </a:t>
                      </a: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</a:rPr>
                        <a:t>зовнішній </a:t>
                      </a:r>
                      <a:endParaRPr lang="uk-UA" sz="18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chemeClr val="tx1"/>
                          </a:solidFill>
                          <a:effectLst/>
                        </a:rPr>
                        <a:t>скелет</a:t>
                      </a: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endParaRPr lang="uk-UA" sz="18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chemeClr val="tx1"/>
                          </a:solidFill>
                          <a:effectLst/>
                        </a:rPr>
                        <a:t>холоднокровне</a:t>
                      </a: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endParaRPr lang="uk-UA" sz="18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chemeClr val="tx1"/>
                          </a:solidFill>
                          <a:effectLst/>
                        </a:rPr>
                        <a:t>хижак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828157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568" y="288400"/>
            <a:ext cx="3816424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000" b="1" i="0" u="none" strike="noStrike" cap="none" normalizeH="0" baseline="0" dirty="0" smtClean="0">
                <a:ln>
                  <a:noFill/>
                </a:ln>
                <a:solidFill>
                  <a:srgbClr val="EC771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ПОРІВНЯННЯ ТВАРИН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Зразок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85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545613"/>
            <a:ext cx="408285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назвати спільні ознаки всіх </a:t>
            </a:r>
            <a:endParaRPr lang="uk-UA" dirty="0" smtClean="0"/>
          </a:p>
          <a:p>
            <a:pPr lvl="0"/>
            <a:r>
              <a:rPr lang="uk-UA" dirty="0" smtClean="0"/>
              <a:t>тварин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0229" y="1676553"/>
            <a:ext cx="442076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заповнювати блок-схему. 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81309" y="2608083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знаходити спільні і відмінні </a:t>
            </a:r>
            <a:endParaRPr lang="uk-UA" dirty="0" smtClean="0"/>
          </a:p>
          <a:p>
            <a:pPr lvl="0"/>
            <a:r>
              <a:rPr lang="uk-UA" dirty="0" smtClean="0"/>
              <a:t>ознаки </a:t>
            </a:r>
            <a:r>
              <a:rPr lang="uk-UA" dirty="0"/>
              <a:t>тварин.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00229" y="3639286"/>
            <a:ext cx="4002583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визначити за істотними </a:t>
            </a:r>
            <a:endParaRPr lang="uk-UA" dirty="0" smtClean="0"/>
          </a:p>
          <a:p>
            <a:pPr lvl="0"/>
            <a:r>
              <a:rPr lang="uk-UA" dirty="0" smtClean="0"/>
              <a:t>ознаками</a:t>
            </a:r>
            <a:r>
              <a:rPr lang="uk-UA" dirty="0"/>
              <a:t>, до якої групи належить </a:t>
            </a:r>
            <a:endParaRPr lang="uk-UA" dirty="0" smtClean="0"/>
          </a:p>
          <a:p>
            <a:pPr lvl="0"/>
            <a:r>
              <a:rPr lang="uk-UA" dirty="0" smtClean="0"/>
              <a:t>тварина</a:t>
            </a:r>
            <a:r>
              <a:rPr lang="uk-UA" dirty="0"/>
              <a:t>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3652</TotalTime>
  <Words>228</Words>
  <Application>Microsoft Office PowerPoint</Application>
  <PresentationFormat>Экран (16:9)</PresentationFormat>
  <Paragraphs>80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20" baseType="lpstr">
      <vt:lpstr>Malgun Gothic</vt:lpstr>
      <vt:lpstr>Arial</vt:lpstr>
      <vt:lpstr>Arial Black</vt:lpstr>
      <vt:lpstr>Arial Unicode MS</vt:lpstr>
      <vt:lpstr>Calibri</vt:lpstr>
      <vt:lpstr>SchoolBookAC</vt:lpstr>
      <vt:lpstr>Times New Roman</vt:lpstr>
      <vt:lpstr>Wingdings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148</cp:revision>
  <dcterms:created xsi:type="dcterms:W3CDTF">2016-12-05T23:26:54Z</dcterms:created>
  <dcterms:modified xsi:type="dcterms:W3CDTF">2021-01-07T17:57:03Z</dcterms:modified>
</cp:coreProperties>
</file>