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3"/>
  </p:notesMasterIdLst>
  <p:handoutMasterIdLst>
    <p:handoutMasterId r:id="rId14"/>
  </p:handoutMasterIdLst>
  <p:sldIdLst>
    <p:sldId id="299" r:id="rId4"/>
    <p:sldId id="300" r:id="rId5"/>
    <p:sldId id="359" r:id="rId6"/>
    <p:sldId id="318" r:id="rId7"/>
    <p:sldId id="321" r:id="rId8"/>
    <p:sldId id="328" r:id="rId9"/>
    <p:sldId id="322" r:id="rId10"/>
    <p:sldId id="329" r:id="rId11"/>
    <p:sldId id="292" r:id="rId12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09" d="100"/>
          <a:sy n="109" d="100"/>
        </p:scale>
        <p:origin x="88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2021-01-31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2021-01-31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Де рослина бере </a:t>
            </a:r>
          </a:p>
          <a:p>
            <a:r>
              <a:rPr lang="uk-UA" b="1" dirty="0" smtClean="0"/>
              <a:t>енергію?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86489" y="919101"/>
            <a:ext cx="36170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Пригадуємо будову </a:t>
            </a:r>
          </a:p>
          <a:p>
            <a:r>
              <a:rPr lang="uk-UA" sz="2400" b="1" dirty="0" smtClean="0"/>
              <a:t>рослини</a:t>
            </a:r>
            <a:endParaRPr lang="uk-UA" sz="2400" b="1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1633286" y="2651684"/>
            <a:ext cx="2968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400" b="1" dirty="0" smtClean="0"/>
              <a:t>Пояснюємо, чому рослини важливі</a:t>
            </a:r>
            <a:endParaRPr lang="ko-KR" altLang="en-US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586814" y="2651685"/>
            <a:ext cx="33056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400" b="1" dirty="0"/>
              <a:t>Досліджуємо листки різних </a:t>
            </a:r>
            <a:r>
              <a:rPr lang="uk-UA" altLang="ko-KR" sz="2400" b="1" dirty="0" smtClean="0"/>
              <a:t>рослин</a:t>
            </a:r>
            <a:endParaRPr lang="ko-KR" altLang="en-US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498039" y="871048"/>
            <a:ext cx="3779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Дізнаємося, де </a:t>
            </a:r>
          </a:p>
          <a:p>
            <a:r>
              <a:rPr lang="uk-UA" sz="2400" b="1" dirty="0" smtClean="0"/>
              <a:t>рослина бере енергію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55576" y="555526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EC771B"/>
                </a:solidFill>
              </a:rPr>
              <a:t>Пригадайте</a:t>
            </a:r>
            <a:endParaRPr lang="ru-RU" sz="2000" b="1" dirty="0">
              <a:solidFill>
                <a:srgbClr val="EC771B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203598"/>
            <a:ext cx="4608512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Назвіть групи рослин у тому порядку, як вони з’являлися на Землі.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Назвіть 5 квіткових рослин.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Назвіть 5 хвойних рослин.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Назвіть 5 дерев.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Назвіть 5 кущів.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"/>
            </a:pP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Назвіть 5 трав’янистих рослин.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136" y="411510"/>
            <a:ext cx="2783589" cy="415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349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948" y="1419622"/>
            <a:ext cx="7053039" cy="19751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5576" y="555526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EC771B"/>
                </a:solidFill>
              </a:rPr>
              <a:t>Поміркуйте</a:t>
            </a:r>
            <a:endParaRPr lang="ru-RU" sz="2000" b="1" dirty="0">
              <a:solidFill>
                <a:srgbClr val="EC771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9733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95536" y="267494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EC771B"/>
                </a:solidFill>
              </a:rPr>
              <a:t>Будова рослини. Функції органів рослини</a:t>
            </a:r>
            <a:endParaRPr lang="ru-RU" sz="2000" b="1" dirty="0">
              <a:solidFill>
                <a:srgbClr val="EC771B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771550"/>
            <a:ext cx="5452893" cy="38385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75656" y="4155926"/>
            <a:ext cx="1152128" cy="369332"/>
          </a:xfrm>
          <a:prstGeom prst="rect">
            <a:avLst/>
          </a:prstGeom>
          <a:solidFill>
            <a:schemeClr val="bg1"/>
          </a:solidFill>
          <a:ln>
            <a:solidFill>
              <a:srgbClr val="EC771B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корінь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475656" y="3524082"/>
            <a:ext cx="1152128" cy="369332"/>
          </a:xfrm>
          <a:prstGeom prst="rect">
            <a:avLst/>
          </a:prstGeom>
          <a:solidFill>
            <a:schemeClr val="bg1"/>
          </a:solidFill>
          <a:ln>
            <a:solidFill>
              <a:srgbClr val="EC771B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стебло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475656" y="2233083"/>
            <a:ext cx="1152128" cy="369332"/>
          </a:xfrm>
          <a:prstGeom prst="rect">
            <a:avLst/>
          </a:prstGeom>
          <a:solidFill>
            <a:schemeClr val="bg1"/>
          </a:solidFill>
          <a:ln>
            <a:solidFill>
              <a:srgbClr val="EC771B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плід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475656" y="1081011"/>
            <a:ext cx="1152128" cy="369332"/>
          </a:xfrm>
          <a:prstGeom prst="rect">
            <a:avLst/>
          </a:prstGeom>
          <a:solidFill>
            <a:schemeClr val="bg1"/>
          </a:solidFill>
          <a:ln>
            <a:solidFill>
              <a:srgbClr val="EC771B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квітка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475656" y="1528189"/>
            <a:ext cx="1152128" cy="369332"/>
          </a:xfrm>
          <a:prstGeom prst="rect">
            <a:avLst/>
          </a:prstGeom>
          <a:solidFill>
            <a:schemeClr val="bg1"/>
          </a:solidFill>
          <a:ln>
            <a:solidFill>
              <a:srgbClr val="EC771B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пуп'янок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868144" y="2602415"/>
            <a:ext cx="1368152" cy="369332"/>
          </a:xfrm>
          <a:prstGeom prst="rect">
            <a:avLst/>
          </a:prstGeom>
          <a:solidFill>
            <a:schemeClr val="bg1"/>
          </a:solidFill>
          <a:ln>
            <a:solidFill>
              <a:srgbClr val="EC771B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листок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177908" y="3202259"/>
            <a:ext cx="1850475" cy="369332"/>
          </a:xfrm>
          <a:prstGeom prst="rect">
            <a:avLst/>
          </a:prstGeom>
          <a:solidFill>
            <a:schemeClr val="bg1"/>
          </a:solidFill>
          <a:ln>
            <a:solidFill>
              <a:srgbClr val="EC771B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насіння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169668" y="1231011"/>
            <a:ext cx="2506787" cy="923330"/>
          </a:xfrm>
          <a:prstGeom prst="rect">
            <a:avLst/>
          </a:prstGeom>
          <a:solidFill>
            <a:schemeClr val="bg1"/>
          </a:solidFill>
          <a:ln>
            <a:solidFill>
              <a:srgbClr val="EC771B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Транспортування </a:t>
            </a:r>
          </a:p>
          <a:p>
            <a:r>
              <a:rPr lang="uk-UA" dirty="0" smtClean="0"/>
              <a:t>(переміщення) </a:t>
            </a:r>
          </a:p>
          <a:p>
            <a:r>
              <a:rPr lang="uk-UA" dirty="0" smtClean="0"/>
              <a:t>поживних речовин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6416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123478"/>
            <a:ext cx="3423983" cy="4584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526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915816" y="411510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EC771B"/>
                </a:solidFill>
              </a:rPr>
              <a:t>Живлення рослин</a:t>
            </a:r>
            <a:endParaRPr lang="ru-RU" sz="2000" b="1" dirty="0">
              <a:solidFill>
                <a:srgbClr val="EC771B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811620"/>
            <a:ext cx="5320904" cy="376248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3779912" y="842398"/>
            <a:ext cx="792088" cy="369332"/>
          </a:xfrm>
          <a:prstGeom prst="rect">
            <a:avLst/>
          </a:prstGeom>
          <a:solidFill>
            <a:schemeClr val="bg1"/>
          </a:solidFill>
          <a:ln>
            <a:solidFill>
              <a:srgbClr val="EC771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?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792292" y="2138862"/>
            <a:ext cx="792088" cy="369332"/>
          </a:xfrm>
          <a:prstGeom prst="rect">
            <a:avLst/>
          </a:prstGeom>
          <a:solidFill>
            <a:schemeClr val="bg1"/>
          </a:solidFill>
          <a:ln>
            <a:solidFill>
              <a:srgbClr val="EC771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?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907704" y="2163603"/>
            <a:ext cx="792088" cy="369332"/>
          </a:xfrm>
          <a:prstGeom prst="rect">
            <a:avLst/>
          </a:prstGeom>
          <a:solidFill>
            <a:schemeClr val="bg1"/>
          </a:solidFill>
          <a:ln>
            <a:solidFill>
              <a:srgbClr val="EC771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?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763688" y="4083918"/>
            <a:ext cx="1348063" cy="369332"/>
          </a:xfrm>
          <a:prstGeom prst="rect">
            <a:avLst/>
          </a:prstGeom>
          <a:solidFill>
            <a:schemeClr val="bg1"/>
          </a:solidFill>
          <a:ln>
            <a:solidFill>
              <a:srgbClr val="EC771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76256" y="840832"/>
            <a:ext cx="2160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Довідка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dirty="0" smtClean="0"/>
              <a:t>Цукор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dirty="0" smtClean="0"/>
              <a:t>Вода з розчиненими мінеральними </a:t>
            </a:r>
          </a:p>
          <a:p>
            <a:r>
              <a:rPr lang="uk-UA" sz="1400" dirty="0" smtClean="0"/>
              <a:t>речовинами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dirty="0" smtClean="0"/>
              <a:t>Вуглекислий газ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dirty="0" smtClean="0"/>
              <a:t>Кисень</a:t>
            </a:r>
          </a:p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2987824" y="1563638"/>
            <a:ext cx="1008112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2908304"/>
            <a:ext cx="1381125" cy="1381125"/>
          </a:xfrm>
          <a:prstGeom prst="rect">
            <a:avLst/>
          </a:prstGeom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4211960" y="2643758"/>
            <a:ext cx="144016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434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22085"/>
            <a:ext cx="4504662" cy="49857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12160" y="411510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EC771B"/>
                </a:solidFill>
              </a:rPr>
              <a:t>Досліджуємо </a:t>
            </a:r>
          </a:p>
          <a:p>
            <a:r>
              <a:rPr lang="uk-UA" sz="2000" b="1" dirty="0" smtClean="0">
                <a:solidFill>
                  <a:srgbClr val="EC771B"/>
                </a:solidFill>
              </a:rPr>
              <a:t>листки</a:t>
            </a:r>
            <a:endParaRPr lang="ru-RU" sz="2000" b="1" dirty="0">
              <a:solidFill>
                <a:srgbClr val="EC77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029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2550" y="561366"/>
            <a:ext cx="39872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розповісти про будову </a:t>
            </a:r>
            <a:endParaRPr lang="uk-UA" dirty="0" smtClean="0"/>
          </a:p>
          <a:p>
            <a:pPr lvl="0"/>
            <a:r>
              <a:rPr lang="uk-UA" dirty="0" smtClean="0"/>
              <a:t>квіткової </a:t>
            </a:r>
            <a:r>
              <a:rPr lang="uk-UA" dirty="0"/>
              <a:t>рослини.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16014" y="1741808"/>
            <a:ext cx="442076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 рослина </a:t>
            </a:r>
            <a:endParaRPr lang="uk-UA" dirty="0" smtClean="0"/>
          </a:p>
          <a:p>
            <a:pPr lvl="0"/>
            <a:r>
              <a:rPr lang="uk-UA" dirty="0" smtClean="0"/>
              <a:t>утворює </a:t>
            </a:r>
            <a:r>
              <a:rPr lang="uk-UA" dirty="0"/>
              <a:t>їжу.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57621" y="2665434"/>
            <a:ext cx="4283252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розумію, чому рослини важливі.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57621" y="3646801"/>
            <a:ext cx="4219575" cy="1477328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проводити дослідження, </a:t>
            </a:r>
            <a:endParaRPr lang="uk-UA" dirty="0" smtClean="0"/>
          </a:p>
          <a:p>
            <a:pPr lvl="0"/>
            <a:r>
              <a:rPr lang="uk-UA" dirty="0" smtClean="0"/>
              <a:t>робити </a:t>
            </a:r>
            <a:r>
              <a:rPr lang="uk-UA" dirty="0"/>
              <a:t>припущення і записувати </a:t>
            </a:r>
            <a:endParaRPr lang="uk-UA" dirty="0" smtClean="0"/>
          </a:p>
          <a:p>
            <a:pPr lvl="0"/>
            <a:r>
              <a:rPr lang="uk-UA" dirty="0" smtClean="0"/>
              <a:t>результати</a:t>
            </a:r>
            <a:r>
              <a:rPr lang="uk-UA" dirty="0"/>
              <a:t>.</a:t>
            </a:r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5492</TotalTime>
  <Words>164</Words>
  <Application>Microsoft Office PowerPoint</Application>
  <PresentationFormat>Экран (16:9)</PresentationFormat>
  <Paragraphs>59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Malgun Gothic</vt:lpstr>
      <vt:lpstr>Arial</vt:lpstr>
      <vt:lpstr>Arial Black</vt:lpstr>
      <vt:lpstr>Arial Unicode MS</vt:lpstr>
      <vt:lpstr>Calibri</vt:lpstr>
      <vt:lpstr>Times New Roman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226</cp:revision>
  <dcterms:created xsi:type="dcterms:W3CDTF">2016-12-05T23:26:54Z</dcterms:created>
  <dcterms:modified xsi:type="dcterms:W3CDTF">2021-01-31T13:12:35Z</dcterms:modified>
</cp:coreProperties>
</file>