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21" r:id="rId3"/>
    <p:sldId id="277" r:id="rId4"/>
    <p:sldId id="338" r:id="rId5"/>
    <p:sldId id="339" r:id="rId6"/>
    <p:sldId id="340" r:id="rId7"/>
    <p:sldId id="314" r:id="rId8"/>
    <p:sldId id="341" r:id="rId9"/>
    <p:sldId id="261" r:id="rId10"/>
    <p:sldId id="30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17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ВИРАЗИ </a:t>
            </a:r>
            <a:r>
              <a:rPr lang="uk-UA" sz="2800" b="1" smtClean="0">
                <a:solidFill>
                  <a:schemeClr val="accent6"/>
                </a:solidFill>
              </a:rPr>
              <a:t>ЗІ ЗМІННОЮ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Що означає «вираз зі змінною» 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знаходити значення виразу зі змінною?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ü"/>
            </a:pPr>
            <a:r>
              <a:rPr lang="uk-UA" sz="3200" dirty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Знайдіть суму 26 і </a:t>
            </a:r>
            <a:r>
              <a:rPr lang="uk-UA" sz="3600" i="1" dirty="0"/>
              <a:t>а</a:t>
            </a:r>
            <a:r>
              <a:rPr lang="uk-UA" sz="3600" dirty="0"/>
              <a:t>, якщо </a:t>
            </a:r>
            <a:r>
              <a:rPr lang="uk-UA" sz="3600" i="1" dirty="0"/>
              <a:t>а</a:t>
            </a:r>
            <a:r>
              <a:rPr lang="uk-UA" sz="3600" dirty="0"/>
              <a:t> = 16.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42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683568" y="2924944"/>
            <a:ext cx="71237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/>
              <a:t>Якщо </a:t>
            </a:r>
            <a:r>
              <a:rPr lang="uk-UA" sz="3600" b="1" i="1" dirty="0" smtClean="0"/>
              <a:t>а</a:t>
            </a:r>
            <a:r>
              <a:rPr lang="uk-UA" sz="3600" b="1" dirty="0" smtClean="0"/>
              <a:t> = 16, то 26 + </a:t>
            </a:r>
            <a:r>
              <a:rPr lang="uk-UA" sz="3600" b="1" i="1" dirty="0"/>
              <a:t>а</a:t>
            </a:r>
            <a:r>
              <a:rPr lang="uk-UA" sz="3600" b="1" dirty="0" smtClean="0"/>
              <a:t> = 26 + 16 = 42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Знайдіть різницю 37 і </a:t>
            </a:r>
            <a:r>
              <a:rPr lang="uk-UA" sz="3600" i="1" dirty="0"/>
              <a:t>с</a:t>
            </a:r>
            <a:r>
              <a:rPr lang="uk-UA" sz="3600" dirty="0"/>
              <a:t>, якщо </a:t>
            </a:r>
            <a:r>
              <a:rPr lang="uk-UA" sz="3600" i="1" dirty="0"/>
              <a:t>с</a:t>
            </a:r>
            <a:r>
              <a:rPr lang="uk-UA" sz="3600" dirty="0"/>
              <a:t> = 28.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683568" y="292494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Якщо</a:t>
            </a:r>
            <a:r>
              <a:rPr lang="ru-RU" sz="4000" b="1" dirty="0" smtClean="0"/>
              <a:t> </a:t>
            </a:r>
            <a:r>
              <a:rPr lang="ru-RU" sz="4000" b="1" i="1" dirty="0" smtClean="0"/>
              <a:t>с</a:t>
            </a:r>
            <a:r>
              <a:rPr lang="ru-RU" sz="4000" b="1" dirty="0" smtClean="0"/>
              <a:t> = 28, то 37 – </a:t>
            </a:r>
            <a:r>
              <a:rPr lang="ru-RU" sz="4000" b="1" i="1" dirty="0"/>
              <a:t>с</a:t>
            </a:r>
            <a:r>
              <a:rPr lang="ru-RU" sz="4000" b="1" dirty="0" smtClean="0"/>
              <a:t> = 37 – 28 = 9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Знайдіть добуток </a:t>
            </a:r>
            <a:r>
              <a:rPr lang="en-US" sz="3600" i="1" dirty="0"/>
              <a:t>d</a:t>
            </a:r>
            <a:r>
              <a:rPr lang="en-US" sz="3600" dirty="0"/>
              <a:t> </a:t>
            </a:r>
            <a:r>
              <a:rPr lang="uk-UA" sz="3600" dirty="0"/>
              <a:t>і 7, якщо </a:t>
            </a:r>
            <a:r>
              <a:rPr lang="en-US" sz="3600" i="1" dirty="0"/>
              <a:t>d </a:t>
            </a:r>
            <a:r>
              <a:rPr lang="uk-UA" sz="3600" dirty="0"/>
              <a:t>= 8.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1619672" y="2777876"/>
            <a:ext cx="66967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Якщо</a:t>
            </a:r>
            <a:r>
              <a:rPr lang="ru-RU" sz="4000" b="1" dirty="0" smtClean="0"/>
              <a:t> </a:t>
            </a:r>
            <a:r>
              <a:rPr lang="en-US" sz="4000" b="1" i="1" dirty="0" smtClean="0"/>
              <a:t>d</a:t>
            </a:r>
            <a:r>
              <a:rPr lang="uk-UA" sz="4000" b="1" dirty="0" smtClean="0"/>
              <a:t> = 8, то </a:t>
            </a:r>
            <a:r>
              <a:rPr lang="en-US" sz="4000" b="1" i="1" dirty="0" smtClean="0"/>
              <a:t>d</a:t>
            </a:r>
            <a:r>
              <a:rPr lang="uk-UA" sz="4000" b="1" i="1" dirty="0" smtClean="0"/>
              <a:t> </a:t>
            </a:r>
            <a:r>
              <a:rPr lang="uk-UA" sz="4000" b="1" dirty="0" smtClean="0"/>
              <a:t>· 7 = </a:t>
            </a:r>
            <a:r>
              <a:rPr lang="uk-UA" sz="4000" b="1" dirty="0"/>
              <a:t>8 · 7 = </a:t>
            </a:r>
            <a:r>
              <a:rPr lang="uk-UA" sz="4000" b="1" dirty="0" smtClean="0"/>
              <a:t>42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8690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/>
              <a:t>Знайдіть частку 54 і </a:t>
            </a:r>
            <a:r>
              <a:rPr lang="en-US" sz="3600" i="1" dirty="0"/>
              <a:t>k</a:t>
            </a:r>
            <a:r>
              <a:rPr lang="uk-UA" sz="3600" dirty="0"/>
              <a:t>, якщо </a:t>
            </a:r>
            <a:r>
              <a:rPr lang="en-US" sz="3600" i="1" dirty="0"/>
              <a:t>k </a:t>
            </a:r>
            <a:r>
              <a:rPr lang="uk-UA" sz="3600" dirty="0"/>
              <a:t>= 9.</a:t>
            </a: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899592" y="2780928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Якщо</a:t>
            </a:r>
            <a:r>
              <a:rPr lang="ru-RU" sz="4000" b="1" dirty="0" smtClean="0"/>
              <a:t> </a:t>
            </a:r>
            <a:r>
              <a:rPr lang="en-US" sz="4000" b="1" i="1" dirty="0" smtClean="0"/>
              <a:t>k</a:t>
            </a:r>
            <a:r>
              <a:rPr lang="en-US" sz="4000" b="1" dirty="0" smtClean="0"/>
              <a:t> = </a:t>
            </a:r>
            <a:r>
              <a:rPr lang="uk-UA" sz="4000" b="1" dirty="0" smtClean="0"/>
              <a:t>9, то 54 : </a:t>
            </a:r>
            <a:r>
              <a:rPr lang="en-US" sz="4000" b="1" i="1" dirty="0" smtClean="0"/>
              <a:t>k</a:t>
            </a:r>
            <a:r>
              <a:rPr lang="uk-UA" sz="4000" b="1" dirty="0" smtClean="0"/>
              <a:t> = 54 : 9 = 6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011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Перевіряємо правильність </a:t>
            </a:r>
            <a:r>
              <a:rPr lang="uk-UA" sz="2800" dirty="0" smtClean="0"/>
              <a:t>розв’язання завдання 5.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19524" y="2564904"/>
            <a:ext cx="8344544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800" dirty="0" smtClean="0"/>
              <a:t>Складаємо вирази зі змінною.</a:t>
            </a:r>
          </a:p>
          <a:p>
            <a:pPr algn="l"/>
            <a:r>
              <a:rPr lang="uk-UA" sz="2800" dirty="0" smtClean="0"/>
              <a:t>Скільки всього грибів зібрав хлопчик? 	</a:t>
            </a:r>
            <a:r>
              <a:rPr lang="uk-UA" sz="2800" i="1" dirty="0"/>
              <a:t> </a:t>
            </a:r>
            <a:r>
              <a:rPr lang="uk-UA" sz="2800" i="1" dirty="0" smtClean="0"/>
              <a:t>	</a:t>
            </a:r>
            <a:r>
              <a:rPr lang="uk-UA" sz="2800" b="1" i="1" dirty="0" smtClean="0"/>
              <a:t>а</a:t>
            </a:r>
            <a:r>
              <a:rPr lang="uk-UA" sz="2800" b="1" dirty="0" smtClean="0"/>
              <a:t> + 12</a:t>
            </a:r>
          </a:p>
          <a:p>
            <a:pPr algn="l"/>
            <a:r>
              <a:rPr lang="uk-UA" sz="2800" dirty="0" smtClean="0"/>
              <a:t>На скільки більше лисичок зібрав Артем?	</a:t>
            </a:r>
            <a:r>
              <a:rPr lang="uk-UA" sz="2800" b="1" dirty="0" smtClean="0"/>
              <a:t>12 – </a:t>
            </a:r>
            <a:r>
              <a:rPr lang="uk-UA" sz="2800" b="1" i="1" dirty="0" smtClean="0"/>
              <a:t>а</a:t>
            </a:r>
          </a:p>
          <a:p>
            <a:pPr algn="l"/>
            <a:endParaRPr lang="uk-UA" sz="2800" dirty="0"/>
          </a:p>
          <a:p>
            <a:pPr algn="l"/>
            <a:r>
              <a:rPr lang="uk-UA" sz="2800" dirty="0" smtClean="0"/>
              <a:t>Підставимо число.</a:t>
            </a:r>
          </a:p>
          <a:p>
            <a:pPr algn="l"/>
            <a:endParaRPr lang="uk-UA" sz="2800" dirty="0" smtClean="0"/>
          </a:p>
          <a:p>
            <a:pPr marL="514350" indent="-514350" algn="l">
              <a:buAutoNum type="arabicParenR"/>
            </a:pPr>
            <a:r>
              <a:rPr lang="uk-UA" sz="2800" dirty="0" smtClean="0"/>
              <a:t>Якщо а = 9, то </a:t>
            </a:r>
            <a:r>
              <a:rPr lang="uk-UA" sz="2800" b="1" i="1" dirty="0"/>
              <a:t>а</a:t>
            </a:r>
            <a:r>
              <a:rPr lang="uk-UA" sz="2800" b="1" dirty="0"/>
              <a:t> + </a:t>
            </a:r>
            <a:r>
              <a:rPr lang="uk-UA" sz="2800" b="1" dirty="0" smtClean="0"/>
              <a:t>12 = 9 + 12 = 21 </a:t>
            </a:r>
            <a:r>
              <a:rPr lang="uk-UA" sz="2800" dirty="0" smtClean="0"/>
              <a:t>(гр.) — всього.</a:t>
            </a:r>
          </a:p>
          <a:p>
            <a:pPr marL="514350" indent="-514350" algn="l">
              <a:buFontTx/>
              <a:buAutoNum type="arabicParenR"/>
            </a:pPr>
            <a:r>
              <a:rPr lang="uk-UA" sz="2800" dirty="0" smtClean="0"/>
              <a:t>Якщо </a:t>
            </a:r>
            <a:r>
              <a:rPr lang="uk-UA" sz="2800" dirty="0"/>
              <a:t>а = </a:t>
            </a:r>
            <a:r>
              <a:rPr lang="uk-UA" sz="2800" dirty="0" smtClean="0"/>
              <a:t>9, то </a:t>
            </a:r>
            <a:r>
              <a:rPr lang="uk-UA" sz="2800" b="1" dirty="0"/>
              <a:t>12 – </a:t>
            </a:r>
            <a:r>
              <a:rPr lang="uk-UA" sz="2800" b="1" i="1" dirty="0" smtClean="0"/>
              <a:t>а </a:t>
            </a:r>
            <a:r>
              <a:rPr lang="uk-UA" sz="2800" b="1" dirty="0" smtClean="0"/>
              <a:t>= 12 – 9 = 3 </a:t>
            </a:r>
            <a:r>
              <a:rPr lang="uk-UA" sz="2800" dirty="0" smtClean="0"/>
              <a:t>(гр.) — більше лисичок.</a:t>
            </a:r>
          </a:p>
          <a:p>
            <a:pPr algn="l"/>
            <a:r>
              <a:rPr lang="uk-UA" sz="2800" dirty="0" smtClean="0"/>
              <a:t>Відповідь: Артем зібрав всього 21 гриб; на 3 лисички більше, ніж білих.</a:t>
            </a:r>
            <a:endParaRPr lang="uk-UA" sz="2800" dirty="0"/>
          </a:p>
          <a:p>
            <a:pPr marL="514350" indent="-514350" algn="l">
              <a:buAutoNum type="arabicParenR"/>
            </a:pPr>
            <a:endParaRPr lang="uk-UA" sz="2800" dirty="0"/>
          </a:p>
          <a:p>
            <a:pPr algn="l"/>
            <a:endParaRPr lang="uk-UA" sz="2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5" y="900506"/>
            <a:ext cx="764392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Перевіряємо правильність </a:t>
            </a:r>
            <a:r>
              <a:rPr lang="uk-UA" sz="2800" dirty="0" smtClean="0"/>
              <a:t>розв’язання завдання 6.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19524" y="3789040"/>
            <a:ext cx="8344544" cy="2079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2800" dirty="0" smtClean="0"/>
              <a:t>Пояснюємо, про що дізнаємося кожною дією.</a:t>
            </a:r>
          </a:p>
          <a:p>
            <a:pPr algn="l"/>
            <a:r>
              <a:rPr lang="uk-UA" sz="2800" dirty="0" smtClean="0"/>
              <a:t>Розв’язання</a:t>
            </a:r>
          </a:p>
          <a:p>
            <a:pPr marL="514350" indent="-514350" algn="l">
              <a:buAutoNum type="arabicParenR"/>
            </a:pPr>
            <a:r>
              <a:rPr lang="uk-UA" sz="2800" dirty="0" smtClean="0"/>
              <a:t>7 · 4 = 28 (грн) — вартість зелених блокнотів;</a:t>
            </a:r>
          </a:p>
          <a:p>
            <a:pPr marL="514350" indent="-514350" algn="l">
              <a:buAutoNum type="arabicParenR"/>
            </a:pPr>
            <a:r>
              <a:rPr lang="uk-UA" sz="2800" dirty="0" smtClean="0"/>
              <a:t>46 – 28 = 18 (грн) — вартість блакитних блокнотів;</a:t>
            </a:r>
          </a:p>
          <a:p>
            <a:pPr marL="514350" indent="-514350" algn="l">
              <a:buAutoNum type="arabicParenR"/>
            </a:pPr>
            <a:r>
              <a:rPr lang="uk-UA" sz="2800" dirty="0" smtClean="0"/>
              <a:t>18 : 2 = 9 (грн) — ціна блакитного блокнота.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12" y="927884"/>
            <a:ext cx="6890383" cy="236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13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можу встановити порядок виконання дій у виразі.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знаходити значення виразів зі змінною.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до задачі вирази зі змінною і розв’язувати її при заданому значенні змінної.</a:t>
            </a:r>
            <a:endParaRPr lang="ru-RU" sz="3600" dirty="0"/>
          </a:p>
          <a:p>
            <a:pPr marL="571500" lvl="0" indent="-571500">
              <a:buFont typeface="Courier New" pitchFamily="49" charset="0"/>
              <a:buChar char="o"/>
            </a:pPr>
            <a:r>
              <a:rPr lang="uk-UA" sz="3600" dirty="0"/>
              <a:t>Я вмію складати задачі за малюнками і схемами та розв’язувати їх.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259</Words>
  <Application>Microsoft Office PowerPoint</Application>
  <PresentationFormat>Екран (4:3)</PresentationFormat>
  <Paragraphs>37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Тема Office</vt:lpstr>
      <vt:lpstr>Урок 17  ВИРАЗИ ЗІ ЗМІННОЮ</vt:lpstr>
      <vt:lpstr>Математичний диктант</vt:lpstr>
      <vt:lpstr>Знайдіть суму 26 і а, якщо а = 16.  </vt:lpstr>
      <vt:lpstr>Знайдіть різницю 37 і с, якщо с = 28.</vt:lpstr>
      <vt:lpstr>Знайдіть добуток d і 7, якщо d = 8.</vt:lpstr>
      <vt:lpstr>Знайдіть частку 54 і k, якщо k = 9.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75</cp:revision>
  <dcterms:created xsi:type="dcterms:W3CDTF">2020-08-25T18:04:13Z</dcterms:created>
  <dcterms:modified xsi:type="dcterms:W3CDTF">2020-09-25T18:32:28Z</dcterms:modified>
</cp:coreProperties>
</file>